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6" r:id="rId3"/>
    <p:sldId id="268" r:id="rId4"/>
    <p:sldId id="287" r:id="rId5"/>
    <p:sldId id="269" r:id="rId6"/>
    <p:sldId id="258" r:id="rId7"/>
    <p:sldId id="259" r:id="rId8"/>
    <p:sldId id="281" r:id="rId9"/>
    <p:sldId id="288" r:id="rId10"/>
    <p:sldId id="289" r:id="rId11"/>
    <p:sldId id="290" r:id="rId12"/>
    <p:sldId id="291" r:id="rId13"/>
    <p:sldId id="292" r:id="rId14"/>
    <p:sldId id="293" r:id="rId15"/>
    <p:sldId id="294" r:id="rId16"/>
    <p:sldId id="295" r:id="rId17"/>
    <p:sldId id="296" r:id="rId18"/>
    <p:sldId id="285" r:id="rId19"/>
    <p:sldId id="297" r:id="rId20"/>
    <p:sldId id="282" r:id="rId21"/>
    <p:sldId id="283"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Randazzo" initials="MR" lastIdx="1" clrIdx="0">
    <p:extLst>
      <p:ext uri="{19B8F6BF-5375-455C-9EA6-DF929625EA0E}">
        <p15:presenceInfo xmlns:p15="http://schemas.microsoft.com/office/powerpoint/2012/main" userId="62bc74358d003c6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snapToGrid="0">
      <p:cViewPr varScale="1">
        <p:scale>
          <a:sx n="71" d="100"/>
          <a:sy n="71" d="100"/>
        </p:scale>
        <p:origin x="69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F3244-69EA-45EF-8301-A22680C1D015}" type="datetimeFigureOut">
              <a:rPr lang="en-US" smtClean="0"/>
              <a:t>8/1/2023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A7C5C1-D147-4F07-8FA6-89FD98468303}" type="slidenum">
              <a:rPr lang="en-US" smtClean="0"/>
              <a:t>‹#›</a:t>
            </a:fld>
            <a:endParaRPr lang="en-US" dirty="0"/>
          </a:p>
        </p:txBody>
      </p:sp>
    </p:spTree>
    <p:extLst>
      <p:ext uri="{BB962C8B-B14F-4D97-AF65-F5344CB8AC3E}">
        <p14:creationId xmlns:p14="http://schemas.microsoft.com/office/powerpoint/2010/main" val="1695466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DCDDF-1876-4365-B3C3-E50DE95469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082E80-7A24-44CD-9980-7441B4AC71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A3805E-2D1C-4F83-87C9-772A4E502EC5}"/>
              </a:ext>
            </a:extLst>
          </p:cNvPr>
          <p:cNvSpPr>
            <a:spLocks noGrp="1"/>
          </p:cNvSpPr>
          <p:nvPr>
            <p:ph type="dt" sz="half" idx="10"/>
          </p:nvPr>
        </p:nvSpPr>
        <p:spPr/>
        <p:txBody>
          <a:bodyPr/>
          <a:lstStyle/>
          <a:p>
            <a:fld id="{5628BE80-8172-45A2-B484-2889C4296082}" type="datetime1">
              <a:rPr lang="en-US" smtClean="0"/>
              <a:t>8/1/2023</a:t>
            </a:fld>
            <a:endParaRPr lang="en-US" dirty="0"/>
          </a:p>
        </p:txBody>
      </p:sp>
      <p:sp>
        <p:nvSpPr>
          <p:cNvPr id="5" name="Footer Placeholder 4">
            <a:extLst>
              <a:ext uri="{FF2B5EF4-FFF2-40B4-BE49-F238E27FC236}">
                <a16:creationId xmlns:a16="http://schemas.microsoft.com/office/drawing/2014/main" id="{F9DB8373-349F-4425-B0A3-774A50252D01}"/>
              </a:ext>
            </a:extLst>
          </p:cNvPr>
          <p:cNvSpPr>
            <a:spLocks noGrp="1"/>
          </p:cNvSpPr>
          <p:nvPr>
            <p:ph type="ftr" sz="quarter" idx="11"/>
          </p:nvPr>
        </p:nvSpPr>
        <p:spPr/>
        <p:txBody>
          <a:bodyPr/>
          <a:lstStyle/>
          <a:p>
            <a:r>
              <a:rPr lang="en-US" dirty="0"/>
              <a:t>Created and Presented by Maria Randazzo-Davis, Ph.D.</a:t>
            </a:r>
          </a:p>
        </p:txBody>
      </p:sp>
      <p:sp>
        <p:nvSpPr>
          <p:cNvPr id="6" name="Slide Number Placeholder 5">
            <a:extLst>
              <a:ext uri="{FF2B5EF4-FFF2-40B4-BE49-F238E27FC236}">
                <a16:creationId xmlns:a16="http://schemas.microsoft.com/office/drawing/2014/main" id="{606F6465-90A3-4429-A756-53036D488A9B}"/>
              </a:ext>
            </a:extLst>
          </p:cNvPr>
          <p:cNvSpPr>
            <a:spLocks noGrp="1"/>
          </p:cNvSpPr>
          <p:nvPr>
            <p:ph type="sldNum" sz="quarter" idx="12"/>
          </p:nvPr>
        </p:nvSpPr>
        <p:spPr/>
        <p:txBody>
          <a:bodyPr/>
          <a:lstStyle/>
          <a:p>
            <a:fld id="{E13EF605-B7B2-442A-8551-07FC8EC29BD4}" type="slidenum">
              <a:rPr lang="en-US" smtClean="0"/>
              <a:t>‹#›</a:t>
            </a:fld>
            <a:endParaRPr lang="en-US" dirty="0"/>
          </a:p>
        </p:txBody>
      </p:sp>
    </p:spTree>
    <p:extLst>
      <p:ext uri="{BB962C8B-B14F-4D97-AF65-F5344CB8AC3E}">
        <p14:creationId xmlns:p14="http://schemas.microsoft.com/office/powerpoint/2010/main" val="320938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6DF39-CE15-4F4C-AB86-E9FA07A34B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7BF957-EE8B-4779-BF63-D9BE292764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4A369-F4DC-4B0B-8EE0-03F9CE2EB08B}"/>
              </a:ext>
            </a:extLst>
          </p:cNvPr>
          <p:cNvSpPr>
            <a:spLocks noGrp="1"/>
          </p:cNvSpPr>
          <p:nvPr>
            <p:ph type="dt" sz="half" idx="10"/>
          </p:nvPr>
        </p:nvSpPr>
        <p:spPr/>
        <p:txBody>
          <a:bodyPr/>
          <a:lstStyle/>
          <a:p>
            <a:fld id="{6169D055-B49D-4E5B-A99C-29F5B45D2D9D}" type="datetime1">
              <a:rPr lang="en-US" smtClean="0"/>
              <a:t>8/1/2023</a:t>
            </a:fld>
            <a:endParaRPr lang="en-US" dirty="0"/>
          </a:p>
        </p:txBody>
      </p:sp>
      <p:sp>
        <p:nvSpPr>
          <p:cNvPr id="5" name="Footer Placeholder 4">
            <a:extLst>
              <a:ext uri="{FF2B5EF4-FFF2-40B4-BE49-F238E27FC236}">
                <a16:creationId xmlns:a16="http://schemas.microsoft.com/office/drawing/2014/main" id="{5169D05D-2E21-4A85-A42E-1C3D3C00F7AA}"/>
              </a:ext>
            </a:extLst>
          </p:cNvPr>
          <p:cNvSpPr>
            <a:spLocks noGrp="1"/>
          </p:cNvSpPr>
          <p:nvPr>
            <p:ph type="ftr" sz="quarter" idx="11"/>
          </p:nvPr>
        </p:nvSpPr>
        <p:spPr/>
        <p:txBody>
          <a:bodyPr/>
          <a:lstStyle/>
          <a:p>
            <a:r>
              <a:rPr lang="en-US" dirty="0"/>
              <a:t>Created and Presented by Maria Randazzo-Davis, Ph.D.</a:t>
            </a:r>
          </a:p>
        </p:txBody>
      </p:sp>
      <p:sp>
        <p:nvSpPr>
          <p:cNvPr id="6" name="Slide Number Placeholder 5">
            <a:extLst>
              <a:ext uri="{FF2B5EF4-FFF2-40B4-BE49-F238E27FC236}">
                <a16:creationId xmlns:a16="http://schemas.microsoft.com/office/drawing/2014/main" id="{B65098E1-EE39-4F74-9AC8-A2F04AF081E8}"/>
              </a:ext>
            </a:extLst>
          </p:cNvPr>
          <p:cNvSpPr>
            <a:spLocks noGrp="1"/>
          </p:cNvSpPr>
          <p:nvPr>
            <p:ph type="sldNum" sz="quarter" idx="12"/>
          </p:nvPr>
        </p:nvSpPr>
        <p:spPr/>
        <p:txBody>
          <a:bodyPr/>
          <a:lstStyle/>
          <a:p>
            <a:fld id="{E13EF605-B7B2-442A-8551-07FC8EC29BD4}" type="slidenum">
              <a:rPr lang="en-US" smtClean="0"/>
              <a:t>‹#›</a:t>
            </a:fld>
            <a:endParaRPr lang="en-US" dirty="0"/>
          </a:p>
        </p:txBody>
      </p:sp>
    </p:spTree>
    <p:extLst>
      <p:ext uri="{BB962C8B-B14F-4D97-AF65-F5344CB8AC3E}">
        <p14:creationId xmlns:p14="http://schemas.microsoft.com/office/powerpoint/2010/main" val="145701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937547-EC9D-430C-B7C3-52386BD6C9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40BB10-8641-45E2-BDE7-5E1ED068B0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68D4CF-328B-4B9B-B250-6DCE7CBBFAF6}"/>
              </a:ext>
            </a:extLst>
          </p:cNvPr>
          <p:cNvSpPr>
            <a:spLocks noGrp="1"/>
          </p:cNvSpPr>
          <p:nvPr>
            <p:ph type="dt" sz="half" idx="10"/>
          </p:nvPr>
        </p:nvSpPr>
        <p:spPr/>
        <p:txBody>
          <a:bodyPr/>
          <a:lstStyle/>
          <a:p>
            <a:fld id="{1316F726-B7DD-4E63-8CA0-73DDAA986C3C}" type="datetime1">
              <a:rPr lang="en-US" smtClean="0"/>
              <a:t>8/1/2023</a:t>
            </a:fld>
            <a:endParaRPr lang="en-US" dirty="0"/>
          </a:p>
        </p:txBody>
      </p:sp>
      <p:sp>
        <p:nvSpPr>
          <p:cNvPr id="5" name="Footer Placeholder 4">
            <a:extLst>
              <a:ext uri="{FF2B5EF4-FFF2-40B4-BE49-F238E27FC236}">
                <a16:creationId xmlns:a16="http://schemas.microsoft.com/office/drawing/2014/main" id="{EBF4A1AC-DFAB-4159-BEE6-19B03FCAF757}"/>
              </a:ext>
            </a:extLst>
          </p:cNvPr>
          <p:cNvSpPr>
            <a:spLocks noGrp="1"/>
          </p:cNvSpPr>
          <p:nvPr>
            <p:ph type="ftr" sz="quarter" idx="11"/>
          </p:nvPr>
        </p:nvSpPr>
        <p:spPr/>
        <p:txBody>
          <a:bodyPr/>
          <a:lstStyle/>
          <a:p>
            <a:r>
              <a:rPr lang="en-US" dirty="0"/>
              <a:t>Created and Presented by Maria Randazzo-Davis, Ph.D.</a:t>
            </a:r>
          </a:p>
        </p:txBody>
      </p:sp>
      <p:sp>
        <p:nvSpPr>
          <p:cNvPr id="6" name="Slide Number Placeholder 5">
            <a:extLst>
              <a:ext uri="{FF2B5EF4-FFF2-40B4-BE49-F238E27FC236}">
                <a16:creationId xmlns:a16="http://schemas.microsoft.com/office/drawing/2014/main" id="{69BA8C4D-C907-4E09-BF63-D14098CBDE9F}"/>
              </a:ext>
            </a:extLst>
          </p:cNvPr>
          <p:cNvSpPr>
            <a:spLocks noGrp="1"/>
          </p:cNvSpPr>
          <p:nvPr>
            <p:ph type="sldNum" sz="quarter" idx="12"/>
          </p:nvPr>
        </p:nvSpPr>
        <p:spPr/>
        <p:txBody>
          <a:bodyPr/>
          <a:lstStyle/>
          <a:p>
            <a:fld id="{E13EF605-B7B2-442A-8551-07FC8EC29BD4}" type="slidenum">
              <a:rPr lang="en-US" smtClean="0"/>
              <a:t>‹#›</a:t>
            </a:fld>
            <a:endParaRPr lang="en-US" dirty="0"/>
          </a:p>
        </p:txBody>
      </p:sp>
    </p:spTree>
    <p:extLst>
      <p:ext uri="{BB962C8B-B14F-4D97-AF65-F5344CB8AC3E}">
        <p14:creationId xmlns:p14="http://schemas.microsoft.com/office/powerpoint/2010/main" val="413543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0ADE7-BD7A-4774-8082-7A45D19F51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2FB191-B068-4104-A3C5-0B54E2BE8F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5D1410-A9FF-41B5-BDAD-1A23632EFFE6}"/>
              </a:ext>
            </a:extLst>
          </p:cNvPr>
          <p:cNvSpPr>
            <a:spLocks noGrp="1"/>
          </p:cNvSpPr>
          <p:nvPr>
            <p:ph type="dt" sz="half" idx="10"/>
          </p:nvPr>
        </p:nvSpPr>
        <p:spPr/>
        <p:txBody>
          <a:bodyPr/>
          <a:lstStyle/>
          <a:p>
            <a:fld id="{B358C6FA-DB1A-48B1-842B-16A59D4B85B8}" type="datetime1">
              <a:rPr lang="en-US" smtClean="0"/>
              <a:t>8/1/2023</a:t>
            </a:fld>
            <a:endParaRPr lang="en-US" dirty="0"/>
          </a:p>
        </p:txBody>
      </p:sp>
      <p:sp>
        <p:nvSpPr>
          <p:cNvPr id="5" name="Footer Placeholder 4">
            <a:extLst>
              <a:ext uri="{FF2B5EF4-FFF2-40B4-BE49-F238E27FC236}">
                <a16:creationId xmlns:a16="http://schemas.microsoft.com/office/drawing/2014/main" id="{3B13F094-BBFE-4BF1-B893-16FB16BD466C}"/>
              </a:ext>
            </a:extLst>
          </p:cNvPr>
          <p:cNvSpPr>
            <a:spLocks noGrp="1"/>
          </p:cNvSpPr>
          <p:nvPr>
            <p:ph type="ftr" sz="quarter" idx="11"/>
          </p:nvPr>
        </p:nvSpPr>
        <p:spPr/>
        <p:txBody>
          <a:bodyPr/>
          <a:lstStyle/>
          <a:p>
            <a:r>
              <a:rPr lang="en-US" dirty="0"/>
              <a:t>Created and Presented by Maria Randazzo-Davis, Ph.D.</a:t>
            </a:r>
          </a:p>
        </p:txBody>
      </p:sp>
      <p:sp>
        <p:nvSpPr>
          <p:cNvPr id="6" name="Slide Number Placeholder 5">
            <a:extLst>
              <a:ext uri="{FF2B5EF4-FFF2-40B4-BE49-F238E27FC236}">
                <a16:creationId xmlns:a16="http://schemas.microsoft.com/office/drawing/2014/main" id="{2FAD740D-DE4D-4B16-834D-870AE7388269}"/>
              </a:ext>
            </a:extLst>
          </p:cNvPr>
          <p:cNvSpPr>
            <a:spLocks noGrp="1"/>
          </p:cNvSpPr>
          <p:nvPr>
            <p:ph type="sldNum" sz="quarter" idx="12"/>
          </p:nvPr>
        </p:nvSpPr>
        <p:spPr/>
        <p:txBody>
          <a:bodyPr/>
          <a:lstStyle/>
          <a:p>
            <a:fld id="{E13EF605-B7B2-442A-8551-07FC8EC29BD4}" type="slidenum">
              <a:rPr lang="en-US" smtClean="0"/>
              <a:t>‹#›</a:t>
            </a:fld>
            <a:endParaRPr lang="en-US" dirty="0"/>
          </a:p>
        </p:txBody>
      </p:sp>
    </p:spTree>
    <p:extLst>
      <p:ext uri="{BB962C8B-B14F-4D97-AF65-F5344CB8AC3E}">
        <p14:creationId xmlns:p14="http://schemas.microsoft.com/office/powerpoint/2010/main" val="219575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97295-1614-4772-935B-5F3BAD7369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535B79-3159-4E8D-A904-8811CA9C21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1482FB-E220-4E4D-9F85-4DCAFF5A4A4C}"/>
              </a:ext>
            </a:extLst>
          </p:cNvPr>
          <p:cNvSpPr>
            <a:spLocks noGrp="1"/>
          </p:cNvSpPr>
          <p:nvPr>
            <p:ph type="dt" sz="half" idx="10"/>
          </p:nvPr>
        </p:nvSpPr>
        <p:spPr/>
        <p:txBody>
          <a:bodyPr/>
          <a:lstStyle/>
          <a:p>
            <a:fld id="{79394471-BE7A-44FE-8016-D4304BDFC625}" type="datetime1">
              <a:rPr lang="en-US" smtClean="0"/>
              <a:t>8/1/2023</a:t>
            </a:fld>
            <a:endParaRPr lang="en-US" dirty="0"/>
          </a:p>
        </p:txBody>
      </p:sp>
      <p:sp>
        <p:nvSpPr>
          <p:cNvPr id="5" name="Footer Placeholder 4">
            <a:extLst>
              <a:ext uri="{FF2B5EF4-FFF2-40B4-BE49-F238E27FC236}">
                <a16:creationId xmlns:a16="http://schemas.microsoft.com/office/drawing/2014/main" id="{3EF5A816-788B-4871-8729-551830AE8733}"/>
              </a:ext>
            </a:extLst>
          </p:cNvPr>
          <p:cNvSpPr>
            <a:spLocks noGrp="1"/>
          </p:cNvSpPr>
          <p:nvPr>
            <p:ph type="ftr" sz="quarter" idx="11"/>
          </p:nvPr>
        </p:nvSpPr>
        <p:spPr/>
        <p:txBody>
          <a:bodyPr/>
          <a:lstStyle/>
          <a:p>
            <a:r>
              <a:rPr lang="en-US" dirty="0"/>
              <a:t>Created and Presented by Maria Randazzo-Davis, Ph.D.</a:t>
            </a:r>
          </a:p>
        </p:txBody>
      </p:sp>
      <p:sp>
        <p:nvSpPr>
          <p:cNvPr id="6" name="Slide Number Placeholder 5">
            <a:extLst>
              <a:ext uri="{FF2B5EF4-FFF2-40B4-BE49-F238E27FC236}">
                <a16:creationId xmlns:a16="http://schemas.microsoft.com/office/drawing/2014/main" id="{4396C495-BB26-4E51-A13F-5322D3066369}"/>
              </a:ext>
            </a:extLst>
          </p:cNvPr>
          <p:cNvSpPr>
            <a:spLocks noGrp="1"/>
          </p:cNvSpPr>
          <p:nvPr>
            <p:ph type="sldNum" sz="quarter" idx="12"/>
          </p:nvPr>
        </p:nvSpPr>
        <p:spPr/>
        <p:txBody>
          <a:bodyPr/>
          <a:lstStyle/>
          <a:p>
            <a:fld id="{E13EF605-B7B2-442A-8551-07FC8EC29BD4}" type="slidenum">
              <a:rPr lang="en-US" smtClean="0"/>
              <a:t>‹#›</a:t>
            </a:fld>
            <a:endParaRPr lang="en-US" dirty="0"/>
          </a:p>
        </p:txBody>
      </p:sp>
    </p:spTree>
    <p:extLst>
      <p:ext uri="{BB962C8B-B14F-4D97-AF65-F5344CB8AC3E}">
        <p14:creationId xmlns:p14="http://schemas.microsoft.com/office/powerpoint/2010/main" val="286939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26F9B-1248-4BE7-BF76-7B7EBA8F35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A677A7-227B-46DC-8B09-6E91BE85C9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E68109-78B1-45B6-A4D5-822231B26B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FD4771-0C2B-4D14-8603-859C0B75E479}"/>
              </a:ext>
            </a:extLst>
          </p:cNvPr>
          <p:cNvSpPr>
            <a:spLocks noGrp="1"/>
          </p:cNvSpPr>
          <p:nvPr>
            <p:ph type="dt" sz="half" idx="10"/>
          </p:nvPr>
        </p:nvSpPr>
        <p:spPr/>
        <p:txBody>
          <a:bodyPr/>
          <a:lstStyle/>
          <a:p>
            <a:fld id="{8A8036CA-02AC-422B-8051-6F42DAF88035}" type="datetime1">
              <a:rPr lang="en-US" smtClean="0"/>
              <a:t>8/1/2023</a:t>
            </a:fld>
            <a:endParaRPr lang="en-US" dirty="0"/>
          </a:p>
        </p:txBody>
      </p:sp>
      <p:sp>
        <p:nvSpPr>
          <p:cNvPr id="6" name="Footer Placeholder 5">
            <a:extLst>
              <a:ext uri="{FF2B5EF4-FFF2-40B4-BE49-F238E27FC236}">
                <a16:creationId xmlns:a16="http://schemas.microsoft.com/office/drawing/2014/main" id="{B50D02F0-0502-42F1-92EA-C321098A823A}"/>
              </a:ext>
            </a:extLst>
          </p:cNvPr>
          <p:cNvSpPr>
            <a:spLocks noGrp="1"/>
          </p:cNvSpPr>
          <p:nvPr>
            <p:ph type="ftr" sz="quarter" idx="11"/>
          </p:nvPr>
        </p:nvSpPr>
        <p:spPr/>
        <p:txBody>
          <a:bodyPr/>
          <a:lstStyle/>
          <a:p>
            <a:r>
              <a:rPr lang="en-US" dirty="0"/>
              <a:t>Created and Presented by Maria Randazzo-Davis, Ph.D.</a:t>
            </a:r>
          </a:p>
        </p:txBody>
      </p:sp>
      <p:sp>
        <p:nvSpPr>
          <p:cNvPr id="7" name="Slide Number Placeholder 6">
            <a:extLst>
              <a:ext uri="{FF2B5EF4-FFF2-40B4-BE49-F238E27FC236}">
                <a16:creationId xmlns:a16="http://schemas.microsoft.com/office/drawing/2014/main" id="{6E23E314-7C3A-4F4E-8181-285AA15B764D}"/>
              </a:ext>
            </a:extLst>
          </p:cNvPr>
          <p:cNvSpPr>
            <a:spLocks noGrp="1"/>
          </p:cNvSpPr>
          <p:nvPr>
            <p:ph type="sldNum" sz="quarter" idx="12"/>
          </p:nvPr>
        </p:nvSpPr>
        <p:spPr/>
        <p:txBody>
          <a:bodyPr/>
          <a:lstStyle/>
          <a:p>
            <a:fld id="{E13EF605-B7B2-442A-8551-07FC8EC29BD4}" type="slidenum">
              <a:rPr lang="en-US" smtClean="0"/>
              <a:t>‹#›</a:t>
            </a:fld>
            <a:endParaRPr lang="en-US" dirty="0"/>
          </a:p>
        </p:txBody>
      </p:sp>
    </p:spTree>
    <p:extLst>
      <p:ext uri="{BB962C8B-B14F-4D97-AF65-F5344CB8AC3E}">
        <p14:creationId xmlns:p14="http://schemas.microsoft.com/office/powerpoint/2010/main" val="146452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31A40-3527-4D65-B1E8-E97630D843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9571C9-FF5D-4BDF-8DA6-03AB9BEF9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CAE78B-A05E-4B42-A255-3A9171AD74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FC107B-380F-4D8E-91D0-8D8775DDE1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194ADD-F717-48D9-BC4C-BCD0852F5D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283C21-8CAA-4AAD-AA3F-9B4699A1458B}"/>
              </a:ext>
            </a:extLst>
          </p:cNvPr>
          <p:cNvSpPr>
            <a:spLocks noGrp="1"/>
          </p:cNvSpPr>
          <p:nvPr>
            <p:ph type="dt" sz="half" idx="10"/>
          </p:nvPr>
        </p:nvSpPr>
        <p:spPr/>
        <p:txBody>
          <a:bodyPr/>
          <a:lstStyle/>
          <a:p>
            <a:fld id="{72F78589-7C72-485B-BAE0-1683F2199513}" type="datetime1">
              <a:rPr lang="en-US" smtClean="0"/>
              <a:t>8/1/2023</a:t>
            </a:fld>
            <a:endParaRPr lang="en-US" dirty="0"/>
          </a:p>
        </p:txBody>
      </p:sp>
      <p:sp>
        <p:nvSpPr>
          <p:cNvPr id="8" name="Footer Placeholder 7">
            <a:extLst>
              <a:ext uri="{FF2B5EF4-FFF2-40B4-BE49-F238E27FC236}">
                <a16:creationId xmlns:a16="http://schemas.microsoft.com/office/drawing/2014/main" id="{2D9F315F-2D92-4399-A5FD-AC0E7A6BF6C2}"/>
              </a:ext>
            </a:extLst>
          </p:cNvPr>
          <p:cNvSpPr>
            <a:spLocks noGrp="1"/>
          </p:cNvSpPr>
          <p:nvPr>
            <p:ph type="ftr" sz="quarter" idx="11"/>
          </p:nvPr>
        </p:nvSpPr>
        <p:spPr/>
        <p:txBody>
          <a:bodyPr/>
          <a:lstStyle/>
          <a:p>
            <a:r>
              <a:rPr lang="en-US" dirty="0"/>
              <a:t>Created and Presented by Maria Randazzo-Davis, Ph.D.</a:t>
            </a:r>
          </a:p>
        </p:txBody>
      </p:sp>
      <p:sp>
        <p:nvSpPr>
          <p:cNvPr id="9" name="Slide Number Placeholder 8">
            <a:extLst>
              <a:ext uri="{FF2B5EF4-FFF2-40B4-BE49-F238E27FC236}">
                <a16:creationId xmlns:a16="http://schemas.microsoft.com/office/drawing/2014/main" id="{7B3FA2D8-CCE5-4A22-89E8-EB43623158F3}"/>
              </a:ext>
            </a:extLst>
          </p:cNvPr>
          <p:cNvSpPr>
            <a:spLocks noGrp="1"/>
          </p:cNvSpPr>
          <p:nvPr>
            <p:ph type="sldNum" sz="quarter" idx="12"/>
          </p:nvPr>
        </p:nvSpPr>
        <p:spPr/>
        <p:txBody>
          <a:bodyPr/>
          <a:lstStyle/>
          <a:p>
            <a:fld id="{E13EF605-B7B2-442A-8551-07FC8EC29BD4}" type="slidenum">
              <a:rPr lang="en-US" smtClean="0"/>
              <a:t>‹#›</a:t>
            </a:fld>
            <a:endParaRPr lang="en-US" dirty="0"/>
          </a:p>
        </p:txBody>
      </p:sp>
    </p:spTree>
    <p:extLst>
      <p:ext uri="{BB962C8B-B14F-4D97-AF65-F5344CB8AC3E}">
        <p14:creationId xmlns:p14="http://schemas.microsoft.com/office/powerpoint/2010/main" val="106908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7A1CD-BA9B-4099-A16F-177B41D0F9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154063-27C6-4CF1-B336-F7529CBF47F2}"/>
              </a:ext>
            </a:extLst>
          </p:cNvPr>
          <p:cNvSpPr>
            <a:spLocks noGrp="1"/>
          </p:cNvSpPr>
          <p:nvPr>
            <p:ph type="dt" sz="half" idx="10"/>
          </p:nvPr>
        </p:nvSpPr>
        <p:spPr/>
        <p:txBody>
          <a:bodyPr/>
          <a:lstStyle/>
          <a:p>
            <a:fld id="{5933C55C-378E-4B07-8D38-39047BC1AB38}" type="datetime1">
              <a:rPr lang="en-US" smtClean="0"/>
              <a:t>8/1/2023</a:t>
            </a:fld>
            <a:endParaRPr lang="en-US" dirty="0"/>
          </a:p>
        </p:txBody>
      </p:sp>
      <p:sp>
        <p:nvSpPr>
          <p:cNvPr id="4" name="Footer Placeholder 3">
            <a:extLst>
              <a:ext uri="{FF2B5EF4-FFF2-40B4-BE49-F238E27FC236}">
                <a16:creationId xmlns:a16="http://schemas.microsoft.com/office/drawing/2014/main" id="{0F7ABF1B-5F20-4379-A8A8-649CF7E008B6}"/>
              </a:ext>
            </a:extLst>
          </p:cNvPr>
          <p:cNvSpPr>
            <a:spLocks noGrp="1"/>
          </p:cNvSpPr>
          <p:nvPr>
            <p:ph type="ftr" sz="quarter" idx="11"/>
          </p:nvPr>
        </p:nvSpPr>
        <p:spPr/>
        <p:txBody>
          <a:bodyPr/>
          <a:lstStyle/>
          <a:p>
            <a:r>
              <a:rPr lang="en-US" dirty="0"/>
              <a:t>Created and Presented by Maria Randazzo-Davis, Ph.D.</a:t>
            </a:r>
          </a:p>
        </p:txBody>
      </p:sp>
      <p:sp>
        <p:nvSpPr>
          <p:cNvPr id="5" name="Slide Number Placeholder 4">
            <a:extLst>
              <a:ext uri="{FF2B5EF4-FFF2-40B4-BE49-F238E27FC236}">
                <a16:creationId xmlns:a16="http://schemas.microsoft.com/office/drawing/2014/main" id="{3029EED5-AFF8-442E-8D5C-EC2DA53AC329}"/>
              </a:ext>
            </a:extLst>
          </p:cNvPr>
          <p:cNvSpPr>
            <a:spLocks noGrp="1"/>
          </p:cNvSpPr>
          <p:nvPr>
            <p:ph type="sldNum" sz="quarter" idx="12"/>
          </p:nvPr>
        </p:nvSpPr>
        <p:spPr/>
        <p:txBody>
          <a:bodyPr/>
          <a:lstStyle/>
          <a:p>
            <a:fld id="{E13EF605-B7B2-442A-8551-07FC8EC29BD4}" type="slidenum">
              <a:rPr lang="en-US" smtClean="0"/>
              <a:t>‹#›</a:t>
            </a:fld>
            <a:endParaRPr lang="en-US" dirty="0"/>
          </a:p>
        </p:txBody>
      </p:sp>
    </p:spTree>
    <p:extLst>
      <p:ext uri="{BB962C8B-B14F-4D97-AF65-F5344CB8AC3E}">
        <p14:creationId xmlns:p14="http://schemas.microsoft.com/office/powerpoint/2010/main" val="385641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466E6C-2D3E-4087-AA5F-1E36E6718BF6}"/>
              </a:ext>
            </a:extLst>
          </p:cNvPr>
          <p:cNvSpPr>
            <a:spLocks noGrp="1"/>
          </p:cNvSpPr>
          <p:nvPr>
            <p:ph type="dt" sz="half" idx="10"/>
          </p:nvPr>
        </p:nvSpPr>
        <p:spPr/>
        <p:txBody>
          <a:bodyPr/>
          <a:lstStyle/>
          <a:p>
            <a:fld id="{7275FC31-4863-42D9-8DC0-EF45FA09F622}" type="datetime1">
              <a:rPr lang="en-US" smtClean="0"/>
              <a:t>8/1/2023</a:t>
            </a:fld>
            <a:endParaRPr lang="en-US" dirty="0"/>
          </a:p>
        </p:txBody>
      </p:sp>
      <p:sp>
        <p:nvSpPr>
          <p:cNvPr id="3" name="Footer Placeholder 2">
            <a:extLst>
              <a:ext uri="{FF2B5EF4-FFF2-40B4-BE49-F238E27FC236}">
                <a16:creationId xmlns:a16="http://schemas.microsoft.com/office/drawing/2014/main" id="{639194CF-FD2C-434E-9B1C-C4B92C033978}"/>
              </a:ext>
            </a:extLst>
          </p:cNvPr>
          <p:cNvSpPr>
            <a:spLocks noGrp="1"/>
          </p:cNvSpPr>
          <p:nvPr>
            <p:ph type="ftr" sz="quarter" idx="11"/>
          </p:nvPr>
        </p:nvSpPr>
        <p:spPr/>
        <p:txBody>
          <a:bodyPr/>
          <a:lstStyle/>
          <a:p>
            <a:r>
              <a:rPr lang="en-US" dirty="0"/>
              <a:t>Created and Presented by Maria Randazzo-Davis, Ph.D.</a:t>
            </a:r>
          </a:p>
        </p:txBody>
      </p:sp>
      <p:sp>
        <p:nvSpPr>
          <p:cNvPr id="4" name="Slide Number Placeholder 3">
            <a:extLst>
              <a:ext uri="{FF2B5EF4-FFF2-40B4-BE49-F238E27FC236}">
                <a16:creationId xmlns:a16="http://schemas.microsoft.com/office/drawing/2014/main" id="{B1FD952B-A719-48C9-B055-EE2665E49D45}"/>
              </a:ext>
            </a:extLst>
          </p:cNvPr>
          <p:cNvSpPr>
            <a:spLocks noGrp="1"/>
          </p:cNvSpPr>
          <p:nvPr>
            <p:ph type="sldNum" sz="quarter" idx="12"/>
          </p:nvPr>
        </p:nvSpPr>
        <p:spPr/>
        <p:txBody>
          <a:bodyPr/>
          <a:lstStyle/>
          <a:p>
            <a:fld id="{E13EF605-B7B2-442A-8551-07FC8EC29BD4}" type="slidenum">
              <a:rPr lang="en-US" smtClean="0"/>
              <a:t>‹#›</a:t>
            </a:fld>
            <a:endParaRPr lang="en-US" dirty="0"/>
          </a:p>
        </p:txBody>
      </p:sp>
    </p:spTree>
    <p:extLst>
      <p:ext uri="{BB962C8B-B14F-4D97-AF65-F5344CB8AC3E}">
        <p14:creationId xmlns:p14="http://schemas.microsoft.com/office/powerpoint/2010/main" val="386921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2B2D5-FAC8-4146-B57D-1E72FAAB82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CFE865-40FC-41EB-A17B-952AFBFBD3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9CFCF1-1176-471A-8341-F530BED74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93296D-D3BE-448F-9714-D4DE647817B9}"/>
              </a:ext>
            </a:extLst>
          </p:cNvPr>
          <p:cNvSpPr>
            <a:spLocks noGrp="1"/>
          </p:cNvSpPr>
          <p:nvPr>
            <p:ph type="dt" sz="half" idx="10"/>
          </p:nvPr>
        </p:nvSpPr>
        <p:spPr/>
        <p:txBody>
          <a:bodyPr/>
          <a:lstStyle/>
          <a:p>
            <a:fld id="{2636EFC4-2234-4062-80B6-7FD1C07B2640}" type="datetime1">
              <a:rPr lang="en-US" smtClean="0"/>
              <a:t>8/1/2023</a:t>
            </a:fld>
            <a:endParaRPr lang="en-US" dirty="0"/>
          </a:p>
        </p:txBody>
      </p:sp>
      <p:sp>
        <p:nvSpPr>
          <p:cNvPr id="6" name="Footer Placeholder 5">
            <a:extLst>
              <a:ext uri="{FF2B5EF4-FFF2-40B4-BE49-F238E27FC236}">
                <a16:creationId xmlns:a16="http://schemas.microsoft.com/office/drawing/2014/main" id="{C5B53AA3-5F98-4B58-8D48-D7611719D140}"/>
              </a:ext>
            </a:extLst>
          </p:cNvPr>
          <p:cNvSpPr>
            <a:spLocks noGrp="1"/>
          </p:cNvSpPr>
          <p:nvPr>
            <p:ph type="ftr" sz="quarter" idx="11"/>
          </p:nvPr>
        </p:nvSpPr>
        <p:spPr/>
        <p:txBody>
          <a:bodyPr/>
          <a:lstStyle/>
          <a:p>
            <a:r>
              <a:rPr lang="en-US" dirty="0"/>
              <a:t>Created and Presented by Maria Randazzo-Davis, Ph.D.</a:t>
            </a:r>
          </a:p>
        </p:txBody>
      </p:sp>
      <p:sp>
        <p:nvSpPr>
          <p:cNvPr id="7" name="Slide Number Placeholder 6">
            <a:extLst>
              <a:ext uri="{FF2B5EF4-FFF2-40B4-BE49-F238E27FC236}">
                <a16:creationId xmlns:a16="http://schemas.microsoft.com/office/drawing/2014/main" id="{BC6978C0-7EAC-4AF4-A47C-F65A43F2059E}"/>
              </a:ext>
            </a:extLst>
          </p:cNvPr>
          <p:cNvSpPr>
            <a:spLocks noGrp="1"/>
          </p:cNvSpPr>
          <p:nvPr>
            <p:ph type="sldNum" sz="quarter" idx="12"/>
          </p:nvPr>
        </p:nvSpPr>
        <p:spPr/>
        <p:txBody>
          <a:bodyPr/>
          <a:lstStyle/>
          <a:p>
            <a:fld id="{E13EF605-B7B2-442A-8551-07FC8EC29BD4}" type="slidenum">
              <a:rPr lang="en-US" smtClean="0"/>
              <a:t>‹#›</a:t>
            </a:fld>
            <a:endParaRPr lang="en-US" dirty="0"/>
          </a:p>
        </p:txBody>
      </p:sp>
    </p:spTree>
    <p:extLst>
      <p:ext uri="{BB962C8B-B14F-4D97-AF65-F5344CB8AC3E}">
        <p14:creationId xmlns:p14="http://schemas.microsoft.com/office/powerpoint/2010/main" val="60996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CBD11-BADC-44BB-ABC6-B2C443819F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F75573-2ECE-43DF-98DA-4D066D38C1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D9A9249-FD1D-462E-99D1-667E319604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CD68F2-5B61-4225-94FC-D4B2BB1AC67D}"/>
              </a:ext>
            </a:extLst>
          </p:cNvPr>
          <p:cNvSpPr>
            <a:spLocks noGrp="1"/>
          </p:cNvSpPr>
          <p:nvPr>
            <p:ph type="dt" sz="half" idx="10"/>
          </p:nvPr>
        </p:nvSpPr>
        <p:spPr/>
        <p:txBody>
          <a:bodyPr/>
          <a:lstStyle/>
          <a:p>
            <a:fld id="{F8708CAF-7094-481B-BB2E-2AC7880A19F5}" type="datetime1">
              <a:rPr lang="en-US" smtClean="0"/>
              <a:t>8/1/2023</a:t>
            </a:fld>
            <a:endParaRPr lang="en-US" dirty="0"/>
          </a:p>
        </p:txBody>
      </p:sp>
      <p:sp>
        <p:nvSpPr>
          <p:cNvPr id="6" name="Footer Placeholder 5">
            <a:extLst>
              <a:ext uri="{FF2B5EF4-FFF2-40B4-BE49-F238E27FC236}">
                <a16:creationId xmlns:a16="http://schemas.microsoft.com/office/drawing/2014/main" id="{46A5F580-B922-4C87-A69A-CA9AA69FAA1B}"/>
              </a:ext>
            </a:extLst>
          </p:cNvPr>
          <p:cNvSpPr>
            <a:spLocks noGrp="1"/>
          </p:cNvSpPr>
          <p:nvPr>
            <p:ph type="ftr" sz="quarter" idx="11"/>
          </p:nvPr>
        </p:nvSpPr>
        <p:spPr/>
        <p:txBody>
          <a:bodyPr/>
          <a:lstStyle/>
          <a:p>
            <a:r>
              <a:rPr lang="en-US" dirty="0"/>
              <a:t>Created and Presented by Maria Randazzo-Davis, Ph.D.</a:t>
            </a:r>
          </a:p>
        </p:txBody>
      </p:sp>
      <p:sp>
        <p:nvSpPr>
          <p:cNvPr id="7" name="Slide Number Placeholder 6">
            <a:extLst>
              <a:ext uri="{FF2B5EF4-FFF2-40B4-BE49-F238E27FC236}">
                <a16:creationId xmlns:a16="http://schemas.microsoft.com/office/drawing/2014/main" id="{23DCFD5D-F635-4CFB-8F97-B949CE5FF2B0}"/>
              </a:ext>
            </a:extLst>
          </p:cNvPr>
          <p:cNvSpPr>
            <a:spLocks noGrp="1"/>
          </p:cNvSpPr>
          <p:nvPr>
            <p:ph type="sldNum" sz="quarter" idx="12"/>
          </p:nvPr>
        </p:nvSpPr>
        <p:spPr/>
        <p:txBody>
          <a:bodyPr/>
          <a:lstStyle/>
          <a:p>
            <a:fld id="{E13EF605-B7B2-442A-8551-07FC8EC29BD4}" type="slidenum">
              <a:rPr lang="en-US" smtClean="0"/>
              <a:t>‹#›</a:t>
            </a:fld>
            <a:endParaRPr lang="en-US" dirty="0"/>
          </a:p>
        </p:txBody>
      </p:sp>
    </p:spTree>
    <p:extLst>
      <p:ext uri="{BB962C8B-B14F-4D97-AF65-F5344CB8AC3E}">
        <p14:creationId xmlns:p14="http://schemas.microsoft.com/office/powerpoint/2010/main" val="32798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8BF038-87F0-4407-B4C4-14CCD8D6A4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88DED8-6B2F-44FB-93B3-DCE1EC8E31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EFBD4-42F9-4798-B501-F2B0EFD935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BE8F4-D688-4DFE-BF45-DDD085365BC1}" type="datetime1">
              <a:rPr lang="en-US" smtClean="0"/>
              <a:t>8/1/2023</a:t>
            </a:fld>
            <a:endParaRPr lang="en-US" dirty="0"/>
          </a:p>
        </p:txBody>
      </p:sp>
      <p:sp>
        <p:nvSpPr>
          <p:cNvPr id="5" name="Footer Placeholder 4">
            <a:extLst>
              <a:ext uri="{FF2B5EF4-FFF2-40B4-BE49-F238E27FC236}">
                <a16:creationId xmlns:a16="http://schemas.microsoft.com/office/drawing/2014/main" id="{C83DDAF0-D3F9-457D-911C-902715351C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Created and Presented by Maria Randazzo-Davis, Ph.D.</a:t>
            </a:r>
          </a:p>
        </p:txBody>
      </p:sp>
      <p:sp>
        <p:nvSpPr>
          <p:cNvPr id="6" name="Slide Number Placeholder 5">
            <a:extLst>
              <a:ext uri="{FF2B5EF4-FFF2-40B4-BE49-F238E27FC236}">
                <a16:creationId xmlns:a16="http://schemas.microsoft.com/office/drawing/2014/main" id="{E6CCAC96-05F3-468E-948E-0282973D5B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EF605-B7B2-442A-8551-07FC8EC29BD4}" type="slidenum">
              <a:rPr lang="en-US" smtClean="0"/>
              <a:t>‹#›</a:t>
            </a:fld>
            <a:endParaRPr lang="en-US" dirty="0"/>
          </a:p>
        </p:txBody>
      </p:sp>
    </p:spTree>
    <p:extLst>
      <p:ext uri="{BB962C8B-B14F-4D97-AF65-F5344CB8AC3E}">
        <p14:creationId xmlns:p14="http://schemas.microsoft.com/office/powerpoint/2010/main" val="2195460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libres.uncg.edu/ir/uncg/f/R_Sarala_Changing_2012.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s://youtu.be/ZG7mMTPzEx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76B2A-AE14-44D6-B449-A904BFE22081}"/>
              </a:ext>
            </a:extLst>
          </p:cNvPr>
          <p:cNvSpPr>
            <a:spLocks noGrp="1"/>
          </p:cNvSpPr>
          <p:nvPr>
            <p:ph type="ctrTitle"/>
          </p:nvPr>
        </p:nvSpPr>
        <p:spPr>
          <a:xfrm>
            <a:off x="689316" y="586752"/>
            <a:ext cx="10663311" cy="2387600"/>
          </a:xfrm>
        </p:spPr>
        <p:txBody>
          <a:bodyPr>
            <a:noAutofit/>
          </a:bodyPr>
          <a:lstStyle/>
          <a:p>
            <a:pPr marL="0" marR="0">
              <a:spcBef>
                <a:spcPts val="0"/>
              </a:spcBef>
              <a:spcAft>
                <a:spcPts val="1200"/>
              </a:spcAft>
            </a:pPr>
            <a:r>
              <a:rPr lang="en-US" sz="3600" b="1" dirty="0">
                <a:solidFill>
                  <a:schemeClr val="bg2">
                    <a:lumMod val="50000"/>
                  </a:schemeClr>
                </a:solidFill>
                <a:effectLst/>
                <a:latin typeface="Palatino Linotype" panose="02040502050505030304" pitchFamily="18" charset="0"/>
                <a:ea typeface="Times New Roman" panose="02020603050405020304" pitchFamily="18" charset="0"/>
              </a:rPr>
              <a:t>Enhancing International Business Education: The Impact of Cultural Intelligence, Global Knowledge, and Global Virtual Teams on Team Performance</a:t>
            </a:r>
            <a:endParaRPr lang="en-US" sz="3600" dirty="0">
              <a:solidFill>
                <a:schemeClr val="bg2">
                  <a:lumMod val="50000"/>
                </a:schemeClr>
              </a:solidFill>
              <a:effectLst/>
              <a:latin typeface="Palatino Linotype" panose="02040502050505030304" pitchFamily="18" charset="0"/>
              <a:ea typeface="Times New Roman" panose="02020603050405020304" pitchFamily="18" charset="0"/>
            </a:endParaRPr>
          </a:p>
        </p:txBody>
      </p:sp>
      <p:sp>
        <p:nvSpPr>
          <p:cNvPr id="3" name="Subtitle 2">
            <a:extLst>
              <a:ext uri="{FF2B5EF4-FFF2-40B4-BE49-F238E27FC236}">
                <a16:creationId xmlns:a16="http://schemas.microsoft.com/office/drawing/2014/main" id="{DCA3ECF6-B2F0-4B79-8DA8-510AA973D351}"/>
              </a:ext>
            </a:extLst>
          </p:cNvPr>
          <p:cNvSpPr>
            <a:spLocks noGrp="1"/>
          </p:cNvSpPr>
          <p:nvPr>
            <p:ph type="subTitle" idx="1"/>
          </p:nvPr>
        </p:nvSpPr>
        <p:spPr>
          <a:xfrm>
            <a:off x="1524000" y="3429000"/>
            <a:ext cx="9144000" cy="1385047"/>
          </a:xfrm>
          <a:effectLst>
            <a:glow rad="127000">
              <a:schemeClr val="bg1"/>
            </a:glow>
          </a:effectLst>
        </p:spPr>
        <p:txBody>
          <a:bodyPr/>
          <a:lstStyle/>
          <a:p>
            <a:r>
              <a:rPr lang="en-US" sz="2000" dirty="0">
                <a:latin typeface="Palatino Linotype" panose="02040502050505030304" pitchFamily="18" charset="0"/>
              </a:rPr>
              <a:t>Presented by Maria Randazzo-Davis, Ph.D., and Christopher Nelson, Ph.D.</a:t>
            </a:r>
          </a:p>
          <a:p>
            <a:r>
              <a:rPr lang="en-US" sz="2000" b="1" dirty="0">
                <a:latin typeface="Palatino Linotype" panose="02040502050505030304" pitchFamily="18" charset="0"/>
              </a:rPr>
              <a:t>				              </a:t>
            </a:r>
            <a:r>
              <a:rPr lang="en-US" sz="2000" b="1" dirty="0">
                <a:solidFill>
                  <a:schemeClr val="bg2">
                    <a:lumMod val="25000"/>
                  </a:schemeClr>
                </a:solidFill>
                <a:latin typeface="Palatino Linotype" panose="02040502050505030304" pitchFamily="18" charset="0"/>
              </a:rPr>
              <a:t>SIEC Conference July 24-26, 2023</a:t>
            </a:r>
          </a:p>
        </p:txBody>
      </p:sp>
      <p:pic>
        <p:nvPicPr>
          <p:cNvPr id="5" name="Picture 4">
            <a:extLst>
              <a:ext uri="{FF2B5EF4-FFF2-40B4-BE49-F238E27FC236}">
                <a16:creationId xmlns:a16="http://schemas.microsoft.com/office/drawing/2014/main" id="{1345D4CD-D0EA-4432-A3E1-23A3E310B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28" y="4558553"/>
            <a:ext cx="1770185" cy="2286000"/>
          </a:xfrm>
          <a:prstGeom prst="rect">
            <a:avLst/>
          </a:prstGeom>
          <a:effectLst>
            <a:glow rad="228600">
              <a:schemeClr val="accent3">
                <a:satMod val="175000"/>
                <a:alpha val="40000"/>
              </a:schemeClr>
            </a:glow>
            <a:softEdge rad="63500"/>
          </a:effectLst>
        </p:spPr>
      </p:pic>
      <p:pic>
        <p:nvPicPr>
          <p:cNvPr id="6" name="Picture 5">
            <a:extLst>
              <a:ext uri="{FF2B5EF4-FFF2-40B4-BE49-F238E27FC236}">
                <a16:creationId xmlns:a16="http://schemas.microsoft.com/office/drawing/2014/main" id="{9F041B18-B011-8711-0CA5-8EDD2F4FB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8001" y="4572000"/>
            <a:ext cx="1770185" cy="2286000"/>
          </a:xfrm>
          <a:prstGeom prst="rect">
            <a:avLst/>
          </a:prstGeom>
          <a:effectLst>
            <a:softEdge rad="76200"/>
          </a:effectLst>
        </p:spPr>
      </p:pic>
      <p:pic>
        <p:nvPicPr>
          <p:cNvPr id="10" name="Picture 9">
            <a:extLst>
              <a:ext uri="{FF2B5EF4-FFF2-40B4-BE49-F238E27FC236}">
                <a16:creationId xmlns:a16="http://schemas.microsoft.com/office/drawing/2014/main" id="{E898F3E7-A0FA-487B-9A47-D296C2C015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9129" y="4558553"/>
            <a:ext cx="6096797" cy="22322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softEdge rad="203200"/>
          </a:effectLst>
        </p:spPr>
      </p:pic>
    </p:spTree>
    <p:extLst>
      <p:ext uri="{BB962C8B-B14F-4D97-AF65-F5344CB8AC3E}">
        <p14:creationId xmlns:p14="http://schemas.microsoft.com/office/powerpoint/2010/main" val="241862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D4E37-30CB-B6C6-582F-A30B6A630EA2}"/>
              </a:ext>
            </a:extLst>
          </p:cNvPr>
          <p:cNvSpPr>
            <a:spLocks noGrp="1"/>
          </p:cNvSpPr>
          <p:nvPr>
            <p:ph type="title"/>
          </p:nvPr>
        </p:nvSpPr>
        <p:spPr>
          <a:xfrm>
            <a:off x="838200" y="203761"/>
            <a:ext cx="10515600" cy="831663"/>
          </a:xfrm>
        </p:spPr>
        <p:txBody>
          <a:bodyPr>
            <a:normAutofit/>
          </a:bodyPr>
          <a:lstStyle/>
          <a:p>
            <a:r>
              <a:rPr lang="en-US" sz="4000" b="1" dirty="0">
                <a:solidFill>
                  <a:schemeClr val="bg2">
                    <a:lumMod val="50000"/>
                  </a:schemeClr>
                </a:solidFill>
                <a:latin typeface="Palatino Linotype" panose="02040502050505030304" pitchFamily="18" charset="0"/>
              </a:rPr>
              <a:t>Theoretical Framework</a:t>
            </a:r>
          </a:p>
        </p:txBody>
      </p:sp>
      <p:sp>
        <p:nvSpPr>
          <p:cNvPr id="3" name="Content Placeholder 2">
            <a:extLst>
              <a:ext uri="{FF2B5EF4-FFF2-40B4-BE49-F238E27FC236}">
                <a16:creationId xmlns:a16="http://schemas.microsoft.com/office/drawing/2014/main" id="{304377C2-7E74-F632-9160-080DACA30ACC}"/>
              </a:ext>
            </a:extLst>
          </p:cNvPr>
          <p:cNvSpPr>
            <a:spLocks noGrp="1"/>
          </p:cNvSpPr>
          <p:nvPr>
            <p:ph idx="1"/>
          </p:nvPr>
        </p:nvSpPr>
        <p:spPr>
          <a:xfrm>
            <a:off x="838200" y="1427308"/>
            <a:ext cx="10515600" cy="5022476"/>
          </a:xfrm>
        </p:spPr>
        <p:txBody>
          <a:bodyPr>
            <a:normAutofit lnSpcReduction="10000"/>
          </a:bodyPr>
          <a:lstStyle/>
          <a:p>
            <a:r>
              <a:rPr lang="en-US" sz="2200" dirty="0">
                <a:effectLst/>
                <a:ea typeface="Calibri" panose="020F0502020204030204" pitchFamily="34" charset="0"/>
              </a:rPr>
              <a:t>The theoretical framework chosen for this study is the cultural intelligence theory (</a:t>
            </a:r>
            <a:r>
              <a:rPr lang="en-US" sz="2200" dirty="0" err="1">
                <a:effectLst/>
                <a:ea typeface="Calibri" panose="020F0502020204030204" pitchFamily="34" charset="0"/>
              </a:rPr>
              <a:t>Earley</a:t>
            </a:r>
            <a:r>
              <a:rPr lang="en-US" sz="2200" dirty="0">
                <a:effectLst/>
                <a:ea typeface="Calibri" panose="020F0502020204030204" pitchFamily="34" charset="0"/>
              </a:rPr>
              <a:t> &amp; Ang, 2003). Along with experiential-learning theory, cultural intelligence theory supports the concept that different strata or sets of groups may learn differently and can be applied to undergraduate or graduate teams.</a:t>
            </a:r>
          </a:p>
          <a:p>
            <a:r>
              <a:rPr lang="en-US" sz="2200" kern="100" dirty="0">
                <a:effectLst/>
                <a:latin typeface="Calibri" panose="020F0502020204030204" pitchFamily="34" charset="0"/>
                <a:ea typeface="Calibri" panose="020F0502020204030204" pitchFamily="34" charset="0"/>
                <a:cs typeface="Times New Roman" panose="02020603050405020304" pitchFamily="18" charset="0"/>
              </a:rPr>
              <a:t>Expanding on this, Ang and van Dyne (2008) extended Steinberg's loci to the intricate dimensions of cultural-context diversity. This adaptation identified four critical components of cultural intelligence: metacognitive CQ, cognitive CQ, motivational CQ, and behavioral CQ (Leung et al., 2014; Wang et al., 2014). However, this four-factor model of cultural intelligence has encountered challenges when applied to business contexts due to its limitations in accurately measuring cultural intelligence in such settings.</a:t>
            </a:r>
          </a:p>
          <a:p>
            <a:r>
              <a:rPr lang="en-US" sz="2200" kern="100" dirty="0">
                <a:effectLst/>
                <a:latin typeface="Calibri" panose="020F0502020204030204" pitchFamily="34" charset="0"/>
                <a:ea typeface="Calibri" panose="020F0502020204030204" pitchFamily="34" charset="0"/>
                <a:cs typeface="Times New Roman" panose="02020603050405020304" pitchFamily="18" charset="0"/>
              </a:rPr>
              <a:t>To address these constraints, researchers introduced the Business Cultural Intelligence Quotient (BCIQ) instrument. This tool was purpose-built to gauge cultural intelligence within a business framework. The design of the BCIQ utilizes sophisticated measures that combine quasi-direct observations with other established measurement techniques (Alon et al., 2016). This approach aims to overcome the limitations of prior models, such as the four-factor model of cultural intelligence.</a:t>
            </a:r>
          </a:p>
          <a:p>
            <a:endParaRPr lang="en-US" sz="2200" dirty="0">
              <a:effectLst/>
              <a:ea typeface="Calibri" panose="020F0502020204030204" pitchFamily="34" charset="0"/>
            </a:endParaRPr>
          </a:p>
          <a:p>
            <a:pPr marL="0" indent="0">
              <a:buNone/>
            </a:pPr>
            <a:endParaRPr lang="en-US" dirty="0"/>
          </a:p>
        </p:txBody>
      </p:sp>
      <p:sp>
        <p:nvSpPr>
          <p:cNvPr id="4" name="Footer Placeholder 3">
            <a:extLst>
              <a:ext uri="{FF2B5EF4-FFF2-40B4-BE49-F238E27FC236}">
                <a16:creationId xmlns:a16="http://schemas.microsoft.com/office/drawing/2014/main" id="{48F01ECB-3E24-2CD9-62B1-6416CEBDDEDD}"/>
              </a:ext>
            </a:extLst>
          </p:cNvPr>
          <p:cNvSpPr>
            <a:spLocks noGrp="1"/>
          </p:cNvSpPr>
          <p:nvPr>
            <p:ph type="ftr" sz="quarter" idx="11"/>
          </p:nvPr>
        </p:nvSpPr>
        <p:spPr/>
        <p:txBody>
          <a:bodyPr/>
          <a:lstStyle/>
          <a:p>
            <a:r>
              <a:rPr lang="en-US" dirty="0"/>
              <a:t>Created and Presented by Maria Randazzo-Davis, Ph.D., and Christopher Nelson, Ph.D.</a:t>
            </a:r>
          </a:p>
          <a:p>
            <a:r>
              <a:rPr lang="en-US" dirty="0"/>
              <a:t>D.</a:t>
            </a:r>
          </a:p>
        </p:txBody>
      </p:sp>
    </p:spTree>
    <p:extLst>
      <p:ext uri="{BB962C8B-B14F-4D97-AF65-F5344CB8AC3E}">
        <p14:creationId xmlns:p14="http://schemas.microsoft.com/office/powerpoint/2010/main" val="127385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8656E-F46B-B465-A39E-4D4F0D7628C5}"/>
              </a:ext>
            </a:extLst>
          </p:cNvPr>
          <p:cNvSpPr>
            <a:spLocks noGrp="1"/>
          </p:cNvSpPr>
          <p:nvPr>
            <p:ph type="title"/>
          </p:nvPr>
        </p:nvSpPr>
        <p:spPr>
          <a:xfrm>
            <a:off x="838200" y="55845"/>
            <a:ext cx="10515600" cy="939238"/>
          </a:xfrm>
        </p:spPr>
        <p:txBody>
          <a:bodyPr>
            <a:normAutofit/>
          </a:bodyPr>
          <a:lstStyle/>
          <a:p>
            <a:r>
              <a:rPr lang="en-US" sz="4000" b="1" dirty="0">
                <a:solidFill>
                  <a:schemeClr val="bg2">
                    <a:lumMod val="50000"/>
                  </a:schemeClr>
                </a:solidFill>
                <a:latin typeface="Palatino Linotype" panose="02040502050505030304" pitchFamily="18" charset="0"/>
              </a:rPr>
              <a:t>Research Questions</a:t>
            </a:r>
          </a:p>
        </p:txBody>
      </p:sp>
      <p:sp>
        <p:nvSpPr>
          <p:cNvPr id="3" name="Content Placeholder 2">
            <a:extLst>
              <a:ext uri="{FF2B5EF4-FFF2-40B4-BE49-F238E27FC236}">
                <a16:creationId xmlns:a16="http://schemas.microsoft.com/office/drawing/2014/main" id="{600A28C3-31E5-4BF5-35E9-E6DEA3D20B20}"/>
              </a:ext>
            </a:extLst>
          </p:cNvPr>
          <p:cNvSpPr>
            <a:spLocks noGrp="1"/>
          </p:cNvSpPr>
          <p:nvPr>
            <p:ph idx="1"/>
          </p:nvPr>
        </p:nvSpPr>
        <p:spPr>
          <a:xfrm>
            <a:off x="147918" y="995083"/>
            <a:ext cx="11300012" cy="5540187"/>
          </a:xfrm>
        </p:spPr>
        <p:txBody>
          <a:bodyPr>
            <a:normAutofit fontScale="40000" lnSpcReduction="20000"/>
          </a:bodyPr>
          <a:lstStyle/>
          <a:p>
            <a:pPr marL="457200" marR="0" indent="0">
              <a:spcBef>
                <a:spcPts val="0"/>
              </a:spcBef>
              <a:spcAft>
                <a:spcPts val="1200"/>
              </a:spcAft>
              <a:buNone/>
            </a:pPr>
            <a:r>
              <a:rPr lang="en-US" sz="4500" dirty="0">
                <a:solidFill>
                  <a:schemeClr val="accent1">
                    <a:lumMod val="50000"/>
                  </a:schemeClr>
                </a:solidFill>
                <a:effectLst/>
                <a:ea typeface="Times New Roman" panose="02020603050405020304" pitchFamily="18" charset="0"/>
              </a:rPr>
              <a:t>Research Question 1:</a:t>
            </a:r>
            <a:r>
              <a:rPr lang="en-US" sz="4500" dirty="0">
                <a:effectLst/>
                <a:ea typeface="Times New Roman" panose="02020603050405020304" pitchFamily="18" charset="0"/>
              </a:rPr>
              <a:t>	Are global knowledge and cultural intelligence related to team performance controlling for other independent variables?</a:t>
            </a:r>
          </a:p>
          <a:p>
            <a:pPr marL="914400" marR="0" indent="-228600">
              <a:spcBef>
                <a:spcPts val="0"/>
              </a:spcBef>
              <a:spcAft>
                <a:spcPts val="1200"/>
              </a:spcAft>
            </a:pPr>
            <a:r>
              <a:rPr lang="en-US" sz="4500" dirty="0">
                <a:effectLst/>
                <a:ea typeface="Times New Roman" panose="02020603050405020304" pitchFamily="18" charset="0"/>
              </a:rPr>
              <a:t>H1a:	Global knowledge is related to team performance controlling for other variables.</a:t>
            </a:r>
          </a:p>
          <a:p>
            <a:pPr marL="914400" marR="0" indent="-228600">
              <a:spcBef>
                <a:spcPts val="0"/>
              </a:spcBef>
              <a:spcAft>
                <a:spcPts val="1200"/>
              </a:spcAft>
            </a:pPr>
            <a:r>
              <a:rPr lang="en-US" sz="4500" dirty="0">
                <a:effectLst/>
                <a:ea typeface="Times New Roman" panose="02020603050405020304" pitchFamily="18" charset="0"/>
              </a:rPr>
              <a:t>H1b:	Cultural intelligence is related to team performance controlling for other variables.</a:t>
            </a:r>
          </a:p>
          <a:p>
            <a:pPr marL="457200" marR="0" indent="0">
              <a:spcBef>
                <a:spcPts val="0"/>
              </a:spcBef>
              <a:spcAft>
                <a:spcPts val="1200"/>
              </a:spcAft>
              <a:buNone/>
            </a:pPr>
            <a:r>
              <a:rPr lang="en-US" sz="4500" dirty="0">
                <a:solidFill>
                  <a:schemeClr val="accent1">
                    <a:lumMod val="50000"/>
                  </a:schemeClr>
                </a:solidFill>
                <a:effectLst/>
                <a:ea typeface="Times New Roman" panose="02020603050405020304" pitchFamily="18" charset="0"/>
              </a:rPr>
              <a:t>Research Question 2:</a:t>
            </a:r>
            <a:r>
              <a:rPr lang="en-US" sz="4500" dirty="0">
                <a:effectLst/>
                <a:ea typeface="Times New Roman" panose="02020603050405020304" pitchFamily="18" charset="0"/>
              </a:rPr>
              <a:t>	Do mean differences exist for global knowledge, cultural intelligence, and team performance between undergraduate student teams and teams with at least one graduate student present? The study explores the difference in these outcome variables between undergraduate student teams and graduate student teams.</a:t>
            </a:r>
          </a:p>
          <a:p>
            <a:pPr marL="685800" marR="0" indent="-228600">
              <a:spcBef>
                <a:spcPts val="0"/>
              </a:spcBef>
              <a:spcAft>
                <a:spcPts val="1200"/>
              </a:spcAft>
            </a:pPr>
            <a:r>
              <a:rPr lang="en-US" sz="4500" dirty="0">
                <a:effectLst/>
                <a:ea typeface="Times New Roman" panose="02020603050405020304" pitchFamily="18" charset="0"/>
              </a:rPr>
              <a:t>Alternative hypotheses:</a:t>
            </a:r>
          </a:p>
          <a:p>
            <a:pPr marL="914400" marR="0" indent="-228600">
              <a:spcBef>
                <a:spcPts val="0"/>
              </a:spcBef>
              <a:spcAft>
                <a:spcPts val="1200"/>
              </a:spcAft>
            </a:pPr>
            <a:r>
              <a:rPr lang="en-US" sz="4500" dirty="0">
                <a:effectLst/>
                <a:ea typeface="Times New Roman" panose="02020603050405020304" pitchFamily="18" charset="0"/>
              </a:rPr>
              <a:t>H2a:	There is a difference in average global knowledge between undergraduate student teams and graduate student teams.</a:t>
            </a:r>
          </a:p>
          <a:p>
            <a:pPr marL="914400" marR="0" indent="-228600">
              <a:spcBef>
                <a:spcPts val="0"/>
              </a:spcBef>
              <a:spcAft>
                <a:spcPts val="1200"/>
              </a:spcAft>
            </a:pPr>
            <a:r>
              <a:rPr lang="en-US" sz="4500" dirty="0">
                <a:effectLst/>
                <a:ea typeface="Times New Roman" panose="02020603050405020304" pitchFamily="18" charset="0"/>
              </a:rPr>
              <a:t>H2b:	There is a difference in average cultural intelligence between undergraduate student teams and graduate student teams.</a:t>
            </a:r>
          </a:p>
          <a:p>
            <a:pPr marL="914400" marR="0" indent="-228600">
              <a:spcBef>
                <a:spcPts val="0"/>
              </a:spcBef>
              <a:spcAft>
                <a:spcPts val="1200"/>
              </a:spcAft>
            </a:pPr>
            <a:r>
              <a:rPr lang="en-US" sz="4500" dirty="0">
                <a:effectLst/>
                <a:ea typeface="Times New Roman" panose="02020603050405020304" pitchFamily="18" charset="0"/>
              </a:rPr>
              <a:t>H2c:	There is a difference in average team performance between undergraduate student teams and graduate student teams</a:t>
            </a:r>
          </a:p>
          <a:p>
            <a:pPr marL="457200" marR="0" indent="0">
              <a:spcBef>
                <a:spcPts val="0"/>
              </a:spcBef>
              <a:spcAft>
                <a:spcPts val="1200"/>
              </a:spcAft>
              <a:buNone/>
            </a:pPr>
            <a:r>
              <a:rPr lang="en-US" sz="4500" dirty="0">
                <a:solidFill>
                  <a:schemeClr val="accent1">
                    <a:lumMod val="50000"/>
                  </a:schemeClr>
                </a:solidFill>
                <a:effectLst/>
                <a:ea typeface="Times New Roman" panose="02020603050405020304" pitchFamily="18" charset="0"/>
              </a:rPr>
              <a:t>Research Question 3:</a:t>
            </a:r>
            <a:r>
              <a:rPr lang="en-US" sz="4500" dirty="0">
                <a:effectLst/>
                <a:ea typeface="Times New Roman" panose="02020603050405020304" pitchFamily="18" charset="0"/>
              </a:rPr>
              <a:t>	Is cultural intelligence a mediator between global knowledge and team performance? We are exploring the existence of a mediation effect between global knowledge and team performance.</a:t>
            </a:r>
          </a:p>
          <a:p>
            <a:pPr marL="914400" marR="0" indent="-228600">
              <a:spcBef>
                <a:spcPts val="0"/>
              </a:spcBef>
              <a:spcAft>
                <a:spcPts val="1200"/>
              </a:spcAft>
            </a:pPr>
            <a:r>
              <a:rPr lang="en-US" sz="4500" dirty="0">
                <a:effectLst/>
                <a:ea typeface="Times New Roman" panose="02020603050405020304" pitchFamily="18" charset="0"/>
              </a:rPr>
              <a:t>H3a:	Cultural intelligence is a significant mediator between global knowledge and team performance.</a:t>
            </a:r>
          </a:p>
          <a:p>
            <a:pPr marL="685800" marR="0" indent="0">
              <a:spcBef>
                <a:spcPts val="0"/>
              </a:spcBef>
              <a:spcAft>
                <a:spcPts val="1200"/>
              </a:spcAft>
              <a:buNone/>
            </a:pPr>
            <a:endParaRPr lang="en-US" sz="2800" dirty="0">
              <a:effectLst/>
              <a:latin typeface="Times New Roman" panose="02020603050405020304" pitchFamily="18" charset="0"/>
              <a:ea typeface="Times New Roman" panose="02020603050405020304" pitchFamily="18" charset="0"/>
            </a:endParaRPr>
          </a:p>
          <a:p>
            <a:pPr marL="0" indent="0">
              <a:buNone/>
            </a:pPr>
            <a:endParaRPr lang="en-US" dirty="0"/>
          </a:p>
        </p:txBody>
      </p:sp>
      <p:sp>
        <p:nvSpPr>
          <p:cNvPr id="4" name="Footer Placeholder 3">
            <a:extLst>
              <a:ext uri="{FF2B5EF4-FFF2-40B4-BE49-F238E27FC236}">
                <a16:creationId xmlns:a16="http://schemas.microsoft.com/office/drawing/2014/main" id="{7261AF97-3DD2-CD32-3684-AE9E8DE169C1}"/>
              </a:ext>
            </a:extLst>
          </p:cNvPr>
          <p:cNvSpPr>
            <a:spLocks noGrp="1"/>
          </p:cNvSpPr>
          <p:nvPr>
            <p:ph type="ftr" sz="quarter" idx="11"/>
          </p:nvPr>
        </p:nvSpPr>
        <p:spPr/>
        <p:txBody>
          <a:bodyPr/>
          <a:lstStyle/>
          <a:p>
            <a:r>
              <a:rPr lang="en-US" dirty="0"/>
              <a:t>Created and Presented by Maria Randazzo-Davis, Ph.D., and Christopher Nelson, Ph.D.</a:t>
            </a:r>
          </a:p>
        </p:txBody>
      </p:sp>
    </p:spTree>
    <p:extLst>
      <p:ext uri="{BB962C8B-B14F-4D97-AF65-F5344CB8AC3E}">
        <p14:creationId xmlns:p14="http://schemas.microsoft.com/office/powerpoint/2010/main" val="280347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38D86-B1A1-9A66-028A-466262C0A6BE}"/>
              </a:ext>
            </a:extLst>
          </p:cNvPr>
          <p:cNvSpPr>
            <a:spLocks noGrp="1"/>
          </p:cNvSpPr>
          <p:nvPr>
            <p:ph type="title"/>
          </p:nvPr>
        </p:nvSpPr>
        <p:spPr>
          <a:xfrm>
            <a:off x="838200" y="365126"/>
            <a:ext cx="10515600" cy="912346"/>
          </a:xfrm>
        </p:spPr>
        <p:txBody>
          <a:bodyPr>
            <a:normAutofit fontScale="90000"/>
          </a:bodyPr>
          <a:lstStyle/>
          <a:p>
            <a:r>
              <a:rPr lang="en-US" sz="4000" b="1" dirty="0">
                <a:solidFill>
                  <a:schemeClr val="bg2">
                    <a:lumMod val="50000"/>
                  </a:schemeClr>
                </a:solidFill>
                <a:latin typeface="Palatino Linotype" panose="02040502050505030304" pitchFamily="18" charset="0"/>
                <a:cs typeface="Arial" panose="020B0604020202020204" pitchFamily="34" charset="0"/>
              </a:rPr>
              <a:t>X-Culture Dataset</a:t>
            </a:r>
            <a:br>
              <a:rPr lang="en-US" sz="4400" dirty="0">
                <a:solidFill>
                  <a:schemeClr val="bg2">
                    <a:lumMod val="50000"/>
                  </a:schemeClr>
                </a:solidFill>
                <a:latin typeface="Arial" panose="020B0604020202020204" pitchFamily="34" charset="0"/>
                <a:cs typeface="Arial" panose="020B0604020202020204" pitchFamily="34" charset="0"/>
              </a:rPr>
            </a:br>
            <a:endParaRPr lang="en-US" dirty="0">
              <a:solidFill>
                <a:schemeClr val="bg2">
                  <a:lumMod val="50000"/>
                </a:schemeClr>
              </a:solidFill>
            </a:endParaRPr>
          </a:p>
        </p:txBody>
      </p:sp>
      <p:sp>
        <p:nvSpPr>
          <p:cNvPr id="3" name="Content Placeholder 2">
            <a:extLst>
              <a:ext uri="{FF2B5EF4-FFF2-40B4-BE49-F238E27FC236}">
                <a16:creationId xmlns:a16="http://schemas.microsoft.com/office/drawing/2014/main" id="{27829419-A670-9FA8-7D8C-196F2B476284}"/>
              </a:ext>
            </a:extLst>
          </p:cNvPr>
          <p:cNvSpPr>
            <a:spLocks noGrp="1"/>
          </p:cNvSpPr>
          <p:nvPr>
            <p:ph idx="1"/>
          </p:nvPr>
        </p:nvSpPr>
        <p:spPr/>
        <p:txBody>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kern="0" dirty="0">
                <a:effectLst/>
                <a:ea typeface="Times New Roman" panose="02020603050405020304" pitchFamily="18" charset="0"/>
                <a:cs typeface="Arial" panose="020B0604020202020204" pitchFamily="34" charset="0"/>
              </a:rPr>
              <a:t>The X-Culture (2016) project administrator provided data.</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2400" kern="100" dirty="0">
              <a:effectLs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kern="0" dirty="0">
                <a:effectLst/>
                <a:ea typeface="Times New Roman" panose="02020603050405020304" pitchFamily="18" charset="0"/>
                <a:cs typeface="Arial" panose="020B0604020202020204" pitchFamily="34" charset="0"/>
              </a:rPr>
              <a:t>Consent was obtained from the owner of the data.</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2400" kern="100" dirty="0">
              <a:effectLs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kern="0" dirty="0">
                <a:effectLst/>
                <a:ea typeface="Times New Roman" panose="02020603050405020304" pitchFamily="18" charset="0"/>
                <a:cs typeface="Arial" panose="020B0604020202020204" pitchFamily="34" charset="0"/>
              </a:rPr>
              <a:t>No direct contact with the participants in the study.</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2400" kern="100" dirty="0">
              <a:effectLs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kern="0" dirty="0">
                <a:effectLst/>
                <a:ea typeface="Times New Roman" panose="02020603050405020304" pitchFamily="18" charset="0"/>
                <a:cs typeface="Arial" panose="020B0604020202020204" pitchFamily="34" charset="0"/>
              </a:rPr>
              <a:t>Confidentiality of participants maintained, no information about their identity</a:t>
            </a:r>
            <a:r>
              <a:rPr lang="en-US" sz="2400" kern="0" dirty="0">
                <a:solidFill>
                  <a:srgbClr val="374151"/>
                </a:solidFill>
                <a:effectLst/>
                <a:ea typeface="Times New Roman" panose="02020603050405020304" pitchFamily="18" charset="0"/>
                <a:cs typeface="Arial" panose="020B0604020202020204" pitchFamily="34" charset="0"/>
              </a:rPr>
              <a:t>.</a:t>
            </a:r>
            <a:endParaRPr lang="en-US" sz="2400" kern="100" dirty="0">
              <a:solidFill>
                <a:srgbClr val="374151"/>
              </a:solidFill>
              <a:effectLst/>
              <a:ea typeface="Calibri" panose="020F0502020204030204" pitchFamily="34" charset="0"/>
              <a:cs typeface="Arial" panose="020B0604020202020204" pitchFamily="34" charset="0"/>
            </a:endParaRPr>
          </a:p>
          <a:p>
            <a:pPr marL="0" indent="0">
              <a:buNone/>
            </a:pPr>
            <a:endParaRPr lang="en-US" dirty="0"/>
          </a:p>
        </p:txBody>
      </p:sp>
      <p:sp>
        <p:nvSpPr>
          <p:cNvPr id="4" name="Footer Placeholder 3">
            <a:extLst>
              <a:ext uri="{FF2B5EF4-FFF2-40B4-BE49-F238E27FC236}">
                <a16:creationId xmlns:a16="http://schemas.microsoft.com/office/drawing/2014/main" id="{F4BA2109-2D2D-6D2D-8B6D-C16CAD304E24}"/>
              </a:ext>
            </a:extLst>
          </p:cNvPr>
          <p:cNvSpPr>
            <a:spLocks noGrp="1"/>
          </p:cNvSpPr>
          <p:nvPr>
            <p:ph type="ftr" sz="quarter" idx="11"/>
          </p:nvPr>
        </p:nvSpPr>
        <p:spPr/>
        <p:txBody>
          <a:bodyPr/>
          <a:lstStyle/>
          <a:p>
            <a:r>
              <a:rPr lang="en-US" dirty="0"/>
              <a:t>Created and Presented by Maria Randazzo-Davis, Ph.D., and Christopher Nelson, Ph.D.</a:t>
            </a:r>
          </a:p>
        </p:txBody>
      </p:sp>
    </p:spTree>
    <p:extLst>
      <p:ext uri="{BB962C8B-B14F-4D97-AF65-F5344CB8AC3E}">
        <p14:creationId xmlns:p14="http://schemas.microsoft.com/office/powerpoint/2010/main" val="320464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CCDDC-05D2-5E31-43D5-B62F22166C2E}"/>
              </a:ext>
            </a:extLst>
          </p:cNvPr>
          <p:cNvSpPr>
            <a:spLocks noGrp="1"/>
          </p:cNvSpPr>
          <p:nvPr>
            <p:ph type="title"/>
          </p:nvPr>
        </p:nvSpPr>
        <p:spPr>
          <a:xfrm>
            <a:off x="838200" y="365126"/>
            <a:ext cx="10515600" cy="912346"/>
          </a:xfrm>
        </p:spPr>
        <p:txBody>
          <a:bodyPr>
            <a:normAutofit fontScale="90000"/>
          </a:bodyPr>
          <a:lstStyle/>
          <a:p>
            <a:r>
              <a:rPr lang="en-US" sz="4000" b="1" dirty="0">
                <a:solidFill>
                  <a:schemeClr val="bg2">
                    <a:lumMod val="50000"/>
                  </a:schemeClr>
                </a:solidFill>
                <a:latin typeface="Palatino Linotype" panose="02040502050505030304" pitchFamily="18" charset="0"/>
                <a:cs typeface="Arial" panose="020B0604020202020204" pitchFamily="34" charset="0"/>
              </a:rPr>
              <a:t>Description of the Sample</a:t>
            </a:r>
            <a:br>
              <a:rPr lang="en-US" sz="4400" dirty="0">
                <a:solidFill>
                  <a:schemeClr val="bg2">
                    <a:lumMod val="50000"/>
                  </a:schemeClr>
                </a:solidFill>
                <a:latin typeface="Arial" panose="020B0604020202020204" pitchFamily="34" charset="0"/>
                <a:cs typeface="Arial" panose="020B0604020202020204" pitchFamily="34" charset="0"/>
              </a:rPr>
            </a:br>
            <a:endParaRPr lang="en-US" dirty="0">
              <a:solidFill>
                <a:schemeClr val="bg2">
                  <a:lumMod val="50000"/>
                </a:schemeClr>
              </a:solidFill>
            </a:endParaRPr>
          </a:p>
        </p:txBody>
      </p:sp>
      <p:sp>
        <p:nvSpPr>
          <p:cNvPr id="3" name="Content Placeholder 2">
            <a:extLst>
              <a:ext uri="{FF2B5EF4-FFF2-40B4-BE49-F238E27FC236}">
                <a16:creationId xmlns:a16="http://schemas.microsoft.com/office/drawing/2014/main" id="{A9D4C2F7-8646-D786-86B2-647B8F33BC31}"/>
              </a:ext>
            </a:extLst>
          </p:cNvPr>
          <p:cNvSpPr>
            <a:spLocks noGrp="1"/>
          </p:cNvSpPr>
          <p:nvPr>
            <p:ph idx="1"/>
          </p:nvPr>
        </p:nvSpPr>
        <p:spPr>
          <a:xfrm>
            <a:off x="838200" y="1623920"/>
            <a:ext cx="10515600" cy="4351338"/>
          </a:xfrm>
        </p:spPr>
        <p:txBody>
          <a:bodyPr>
            <a:normAutofit fontScale="92500" lnSpcReduction="10000"/>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600" kern="0" dirty="0">
                <a:effectLst/>
                <a:ea typeface="Times New Roman" panose="02020603050405020304" pitchFamily="18" charset="0"/>
                <a:cs typeface="Arial" panose="020B0604020202020204" pitchFamily="34" charset="0"/>
              </a:rPr>
              <a:t>Average team size was 4.72 participants (range: 3 to 7)</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2600" kern="100" dirty="0">
              <a:effectLs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600" kern="0" dirty="0">
                <a:effectLst/>
                <a:ea typeface="Times New Roman" panose="02020603050405020304" pitchFamily="18" charset="0"/>
                <a:cs typeface="Arial" panose="020B0604020202020204" pitchFamily="34" charset="0"/>
              </a:rPr>
              <a:t>22% of team members were graduate students, 88% were undergraduate students.</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2600" kern="100" dirty="0">
              <a:effectLs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600" kern="0" dirty="0">
                <a:effectLst/>
                <a:ea typeface="Times New Roman" panose="02020603050405020304" pitchFamily="18" charset="0"/>
                <a:cs typeface="Arial" panose="020B0604020202020204" pitchFamily="34" charset="0"/>
              </a:rPr>
              <a:t>48% of team members were male, 52% were female</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2600" kern="100" dirty="0">
              <a:effectLs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600" kern="0" dirty="0">
                <a:effectLst/>
                <a:ea typeface="Times New Roman" panose="02020603050405020304" pitchFamily="18" charset="0"/>
                <a:cs typeface="Arial" panose="020B0604020202020204" pitchFamily="34" charset="0"/>
              </a:rPr>
              <a:t>70% of teams had at least one international student.</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2600" kern="100" dirty="0">
              <a:effectLs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600" kern="0" dirty="0">
                <a:effectLst/>
                <a:ea typeface="Times New Roman" panose="02020603050405020304" pitchFamily="18" charset="0"/>
                <a:cs typeface="Arial" panose="020B0604020202020204" pitchFamily="34" charset="0"/>
              </a:rPr>
              <a:t>Global knowledge average score was 60.3% correct.</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2600" kern="100" dirty="0">
              <a:effectLs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600" kern="0" dirty="0">
                <a:effectLst/>
                <a:ea typeface="Times New Roman" panose="02020603050405020304" pitchFamily="18" charset="0"/>
                <a:cs typeface="Arial" panose="020B0604020202020204" pitchFamily="34" charset="0"/>
              </a:rPr>
              <a:t>Cultural intelligence mean score was 4.05 (</a:t>
            </a:r>
            <a:r>
              <a:rPr lang="en-US" sz="2600" i="1" kern="0" dirty="0">
                <a:effectLst/>
                <a:ea typeface="Times New Roman" panose="02020603050405020304" pitchFamily="18" charset="0"/>
                <a:cs typeface="Arial" panose="020B0604020202020204" pitchFamily="34" charset="0"/>
              </a:rPr>
              <a:t>s</a:t>
            </a:r>
            <a:r>
              <a:rPr lang="en-US" sz="2600" kern="0" dirty="0">
                <a:effectLst/>
                <a:ea typeface="Times New Roman" panose="02020603050405020304" pitchFamily="18" charset="0"/>
                <a:cs typeface="Arial" panose="020B0604020202020204" pitchFamily="34" charset="0"/>
              </a:rPr>
              <a:t> = 0.25) on a 5 point scale.</a:t>
            </a:r>
            <a:endParaRPr lang="en-US" sz="2600" dirty="0">
              <a:cs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6A621E12-2957-30F6-E25B-A7972549B2BB}"/>
              </a:ext>
            </a:extLst>
          </p:cNvPr>
          <p:cNvSpPr>
            <a:spLocks noGrp="1"/>
          </p:cNvSpPr>
          <p:nvPr>
            <p:ph type="ftr" sz="quarter" idx="11"/>
          </p:nvPr>
        </p:nvSpPr>
        <p:spPr/>
        <p:txBody>
          <a:bodyPr/>
          <a:lstStyle/>
          <a:p>
            <a:r>
              <a:rPr lang="en-US" dirty="0"/>
              <a:t>Created and Presented by Maria Randazzo-Davis, Ph.D., and Christopher Nelson, Ph.D.</a:t>
            </a:r>
          </a:p>
        </p:txBody>
      </p:sp>
    </p:spTree>
    <p:extLst>
      <p:ext uri="{BB962C8B-B14F-4D97-AF65-F5344CB8AC3E}">
        <p14:creationId xmlns:p14="http://schemas.microsoft.com/office/powerpoint/2010/main" val="116059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FD3F4-C45D-0810-FBA0-07915ECA623F}"/>
              </a:ext>
            </a:extLst>
          </p:cNvPr>
          <p:cNvSpPr>
            <a:spLocks noGrp="1"/>
          </p:cNvSpPr>
          <p:nvPr>
            <p:ph type="title"/>
          </p:nvPr>
        </p:nvSpPr>
        <p:spPr>
          <a:xfrm>
            <a:off x="838200" y="365126"/>
            <a:ext cx="10515600" cy="872004"/>
          </a:xfrm>
        </p:spPr>
        <p:txBody>
          <a:bodyPr>
            <a:normAutofit fontScale="90000"/>
          </a:bodyPr>
          <a:lstStyle/>
          <a:p>
            <a:r>
              <a:rPr lang="en-US" sz="4000" b="1" dirty="0">
                <a:solidFill>
                  <a:schemeClr val="bg2">
                    <a:lumMod val="50000"/>
                  </a:schemeClr>
                </a:solidFill>
                <a:latin typeface="Palatino Linotype" panose="02040502050505030304" pitchFamily="18" charset="0"/>
                <a:cs typeface="Arial" panose="020B0604020202020204" pitchFamily="34" charset="0"/>
              </a:rPr>
              <a:t>Methodology</a:t>
            </a:r>
            <a:br>
              <a:rPr lang="en-US" sz="4400" dirty="0">
                <a:solidFill>
                  <a:schemeClr val="bg2">
                    <a:lumMod val="50000"/>
                  </a:schemeClr>
                </a:solidFill>
                <a:latin typeface="Arial" panose="020B0604020202020204" pitchFamily="34" charset="0"/>
                <a:cs typeface="Arial" panose="020B0604020202020204" pitchFamily="34" charset="0"/>
              </a:rPr>
            </a:br>
            <a:endParaRPr lang="en-US" dirty="0">
              <a:solidFill>
                <a:schemeClr val="bg2">
                  <a:lumMod val="50000"/>
                </a:schemeClr>
              </a:solidFill>
            </a:endParaRPr>
          </a:p>
        </p:txBody>
      </p:sp>
      <p:sp>
        <p:nvSpPr>
          <p:cNvPr id="3" name="Content Placeholder 2">
            <a:extLst>
              <a:ext uri="{FF2B5EF4-FFF2-40B4-BE49-F238E27FC236}">
                <a16:creationId xmlns:a16="http://schemas.microsoft.com/office/drawing/2014/main" id="{12948A43-C34D-FFE2-8384-702DDBA205E7}"/>
              </a:ext>
            </a:extLst>
          </p:cNvPr>
          <p:cNvSpPr>
            <a:spLocks noGrp="1"/>
          </p:cNvSpPr>
          <p:nvPr>
            <p:ph idx="1"/>
          </p:nvPr>
        </p:nvSpPr>
        <p:spPr>
          <a:xfrm>
            <a:off x="838200" y="1411941"/>
            <a:ext cx="10515600" cy="4711234"/>
          </a:xfrm>
        </p:spPr>
        <p:txBody>
          <a:bodyPr>
            <a:normAutofit fontScale="77500" lnSpcReduction="20000"/>
          </a:bodyPr>
          <a:lstStyle/>
          <a:p>
            <a:pPr marL="285750" indent="-285750">
              <a:buFont typeface="Arial" panose="020B0604020202020204" pitchFamily="34" charset="0"/>
              <a:buChar char="•"/>
            </a:pPr>
            <a:r>
              <a:rPr lang="en-US" sz="2800" dirty="0">
                <a:cs typeface="Arial" panose="020B0604020202020204" pitchFamily="34" charset="0"/>
              </a:rPr>
              <a:t>Multiple regression analysis and independent samples t-tests using SPSS, and path analysis using LISREL.</a:t>
            </a:r>
          </a:p>
          <a:p>
            <a:pPr marL="0" indent="0">
              <a:buNone/>
            </a:pPr>
            <a:endParaRPr lang="en-US" sz="2800" dirty="0">
              <a:cs typeface="Arial" panose="020B0604020202020204" pitchFamily="34" charset="0"/>
            </a:endParaRPr>
          </a:p>
          <a:p>
            <a:pPr marL="285750" indent="-285750">
              <a:buFont typeface="Arial" panose="020B0604020202020204" pitchFamily="34" charset="0"/>
              <a:buChar char="•"/>
            </a:pPr>
            <a:r>
              <a:rPr lang="en-US" sz="2800" dirty="0">
                <a:cs typeface="Arial" panose="020B0604020202020204" pitchFamily="34" charset="0"/>
              </a:rPr>
              <a:t>Dependent variable: Team-performance scores.</a:t>
            </a:r>
          </a:p>
          <a:p>
            <a:pPr marL="285750" indent="-285750">
              <a:buFont typeface="Arial" panose="020B0604020202020204" pitchFamily="34" charset="0"/>
              <a:buChar char="•"/>
            </a:pPr>
            <a:endParaRPr lang="en-US" sz="2800" dirty="0">
              <a:cs typeface="Arial" panose="020B0604020202020204" pitchFamily="34" charset="0"/>
            </a:endParaRPr>
          </a:p>
          <a:p>
            <a:pPr marL="285750" indent="-285750">
              <a:buFont typeface="Arial" panose="020B0604020202020204" pitchFamily="34" charset="0"/>
              <a:buChar char="•"/>
            </a:pPr>
            <a:r>
              <a:rPr lang="en-US" sz="2800" dirty="0">
                <a:cs typeface="Arial" panose="020B0604020202020204" pitchFamily="34" charset="0"/>
              </a:rPr>
              <a:t>Independent variables: Percent male, percent international, percent graduate, cultural intelligence, and global knowledge.</a:t>
            </a:r>
          </a:p>
          <a:p>
            <a:pPr marL="285750" indent="-285750">
              <a:buFont typeface="Arial" panose="020B0604020202020204" pitchFamily="34" charset="0"/>
              <a:buChar char="•"/>
            </a:pPr>
            <a:endParaRPr lang="en-US" sz="2800" dirty="0">
              <a:cs typeface="Arial" panose="020B0604020202020204" pitchFamily="34" charset="0"/>
            </a:endParaRPr>
          </a:p>
          <a:p>
            <a:pPr marL="285750" indent="-285750">
              <a:buFont typeface="Arial" panose="020B0604020202020204" pitchFamily="34" charset="0"/>
              <a:buChar char="•"/>
            </a:pPr>
            <a:r>
              <a:rPr lang="en-US" sz="2800" dirty="0">
                <a:cs typeface="Arial" panose="020B0604020202020204" pitchFamily="34" charset="0"/>
              </a:rPr>
              <a:t>Significance level: α = .05.</a:t>
            </a:r>
          </a:p>
          <a:p>
            <a:pPr marL="285750" indent="-285750">
              <a:buFont typeface="Arial" panose="020B0604020202020204" pitchFamily="34" charset="0"/>
              <a:buChar char="•"/>
            </a:pPr>
            <a:endParaRPr lang="en-US" sz="2800" dirty="0">
              <a:cs typeface="Arial" panose="020B0604020202020204" pitchFamily="34" charset="0"/>
            </a:endParaRPr>
          </a:p>
          <a:p>
            <a:pPr marL="285750" indent="-285750">
              <a:buFont typeface="Arial" panose="020B0604020202020204" pitchFamily="34" charset="0"/>
              <a:buChar char="•"/>
            </a:pPr>
            <a:r>
              <a:rPr lang="en-US" sz="2800" dirty="0">
                <a:cs typeface="Arial" panose="020B0604020202020204" pitchFamily="34" charset="0"/>
              </a:rPr>
              <a:t>Assumptions checked: multicollinearity, normality of residuals, homoscedasticity.</a:t>
            </a:r>
          </a:p>
          <a:p>
            <a:pPr marL="285750" indent="-285750">
              <a:buFont typeface="Arial" panose="020B0604020202020204" pitchFamily="34" charset="0"/>
              <a:buChar char="•"/>
            </a:pPr>
            <a:endParaRPr lang="en-US" sz="2800" dirty="0">
              <a:cs typeface="Arial" panose="020B0604020202020204" pitchFamily="34" charset="0"/>
            </a:endParaRPr>
          </a:p>
          <a:p>
            <a:pPr marL="285750" indent="-285750">
              <a:buFont typeface="Arial" panose="020B0604020202020204" pitchFamily="34" charset="0"/>
              <a:buChar char="•"/>
            </a:pPr>
            <a:r>
              <a:rPr lang="en-US" sz="2800" dirty="0" err="1">
                <a:cs typeface="Arial" panose="020B0604020202020204" pitchFamily="34" charset="0"/>
              </a:rPr>
              <a:t>Mahalanobis</a:t>
            </a:r>
            <a:r>
              <a:rPr lang="en-US" sz="2800" dirty="0">
                <a:cs typeface="Arial" panose="020B0604020202020204" pitchFamily="34" charset="0"/>
              </a:rPr>
              <a:t> distances used to identify 11 multivariate outliers resulting in a sample size of 401 teams.</a:t>
            </a:r>
          </a:p>
          <a:p>
            <a:endParaRPr lang="en-US" dirty="0"/>
          </a:p>
        </p:txBody>
      </p:sp>
      <p:sp>
        <p:nvSpPr>
          <p:cNvPr id="4" name="Footer Placeholder 3">
            <a:extLst>
              <a:ext uri="{FF2B5EF4-FFF2-40B4-BE49-F238E27FC236}">
                <a16:creationId xmlns:a16="http://schemas.microsoft.com/office/drawing/2014/main" id="{6AA56F52-DECA-A93E-B95F-F1F578D17246}"/>
              </a:ext>
            </a:extLst>
          </p:cNvPr>
          <p:cNvSpPr>
            <a:spLocks noGrp="1"/>
          </p:cNvSpPr>
          <p:nvPr>
            <p:ph type="ftr" sz="quarter" idx="11"/>
          </p:nvPr>
        </p:nvSpPr>
        <p:spPr/>
        <p:txBody>
          <a:bodyPr/>
          <a:lstStyle/>
          <a:p>
            <a:r>
              <a:rPr lang="en-US" dirty="0"/>
              <a:t>Created and Presented by Maria Randazzo-Davis, Ph.D., and Christopher Nelson, Ph.D.</a:t>
            </a:r>
          </a:p>
        </p:txBody>
      </p:sp>
    </p:spTree>
    <p:extLst>
      <p:ext uri="{BB962C8B-B14F-4D97-AF65-F5344CB8AC3E}">
        <p14:creationId xmlns:p14="http://schemas.microsoft.com/office/powerpoint/2010/main" val="260350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4EC30-E3A1-9298-0CFD-1A02BEAB15DF}"/>
              </a:ext>
            </a:extLst>
          </p:cNvPr>
          <p:cNvSpPr>
            <a:spLocks noGrp="1"/>
          </p:cNvSpPr>
          <p:nvPr>
            <p:ph type="title"/>
          </p:nvPr>
        </p:nvSpPr>
        <p:spPr>
          <a:xfrm>
            <a:off x="838200" y="365125"/>
            <a:ext cx="10515600" cy="756179"/>
          </a:xfrm>
        </p:spPr>
        <p:txBody>
          <a:bodyPr>
            <a:normAutofit fontScale="90000"/>
          </a:bodyPr>
          <a:lstStyle/>
          <a:p>
            <a:r>
              <a:rPr lang="en-US" sz="4000" b="1" dirty="0">
                <a:solidFill>
                  <a:schemeClr val="bg2">
                    <a:lumMod val="50000"/>
                  </a:schemeClr>
                </a:solidFill>
                <a:latin typeface="Palatino Linotype" panose="02040502050505030304" pitchFamily="18" charset="0"/>
                <a:cs typeface="Arial" panose="020B0604020202020204" pitchFamily="34" charset="0"/>
              </a:rPr>
              <a:t>Results – Multiple Regression</a:t>
            </a:r>
            <a:br>
              <a:rPr lang="en-US" sz="4400" dirty="0">
                <a:solidFill>
                  <a:schemeClr val="bg2">
                    <a:lumMod val="50000"/>
                  </a:schemeClr>
                </a:solidFill>
                <a:latin typeface="Arial" panose="020B0604020202020204" pitchFamily="34" charset="0"/>
                <a:cs typeface="Arial" panose="020B0604020202020204" pitchFamily="34" charset="0"/>
              </a:rPr>
            </a:br>
            <a:endParaRPr lang="en-US" dirty="0">
              <a:solidFill>
                <a:schemeClr val="bg2">
                  <a:lumMod val="50000"/>
                </a:schemeClr>
              </a:solidFill>
            </a:endParaRPr>
          </a:p>
        </p:txBody>
      </p:sp>
      <p:sp>
        <p:nvSpPr>
          <p:cNvPr id="4" name="Footer Placeholder 3">
            <a:extLst>
              <a:ext uri="{FF2B5EF4-FFF2-40B4-BE49-F238E27FC236}">
                <a16:creationId xmlns:a16="http://schemas.microsoft.com/office/drawing/2014/main" id="{2C4F6695-3404-233E-CDEF-41387D12210F}"/>
              </a:ext>
            </a:extLst>
          </p:cNvPr>
          <p:cNvSpPr>
            <a:spLocks noGrp="1"/>
          </p:cNvSpPr>
          <p:nvPr>
            <p:ph type="ftr" sz="quarter" idx="11"/>
          </p:nvPr>
        </p:nvSpPr>
        <p:spPr/>
        <p:txBody>
          <a:bodyPr/>
          <a:lstStyle/>
          <a:p>
            <a:r>
              <a:rPr lang="en-US" dirty="0"/>
              <a:t>Created and Presented by Maria Randazzo-Davis, Ph.D., and Christopher Nelson, Ph.D.</a:t>
            </a:r>
          </a:p>
        </p:txBody>
      </p:sp>
      <p:pic>
        <p:nvPicPr>
          <p:cNvPr id="5" name="Content Placeholder 4">
            <a:extLst>
              <a:ext uri="{FF2B5EF4-FFF2-40B4-BE49-F238E27FC236}">
                <a16:creationId xmlns:a16="http://schemas.microsoft.com/office/drawing/2014/main" id="{7564F621-FC39-6115-EE6F-F17DC96BF0AD}"/>
              </a:ext>
            </a:extLst>
          </p:cNvPr>
          <p:cNvPicPr>
            <a:picLocks noGrp="1" noChangeAspect="1"/>
          </p:cNvPicPr>
          <p:nvPr>
            <p:ph idx="1"/>
          </p:nvPr>
        </p:nvPicPr>
        <p:blipFill rotWithShape="1">
          <a:blip r:embed="rId2"/>
          <a:srcRect l="19884" t="42170" r="20029" b="21551"/>
          <a:stretch/>
        </p:blipFill>
        <p:spPr>
          <a:xfrm>
            <a:off x="838200" y="1690689"/>
            <a:ext cx="10515600" cy="4096276"/>
          </a:xfrm>
          <a:prstGeom prst="rect">
            <a:avLst/>
          </a:prstGeom>
        </p:spPr>
      </p:pic>
    </p:spTree>
    <p:extLst>
      <p:ext uri="{BB962C8B-B14F-4D97-AF65-F5344CB8AC3E}">
        <p14:creationId xmlns:p14="http://schemas.microsoft.com/office/powerpoint/2010/main" val="110454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33EDB-7775-572E-675D-D2A4E605AD43}"/>
              </a:ext>
            </a:extLst>
          </p:cNvPr>
          <p:cNvSpPr>
            <a:spLocks noGrp="1"/>
          </p:cNvSpPr>
          <p:nvPr>
            <p:ph type="title"/>
          </p:nvPr>
        </p:nvSpPr>
        <p:spPr>
          <a:xfrm>
            <a:off x="838200" y="365126"/>
            <a:ext cx="10515600" cy="786454"/>
          </a:xfrm>
        </p:spPr>
        <p:txBody>
          <a:bodyPr>
            <a:normAutofit fontScale="90000"/>
          </a:bodyPr>
          <a:lstStyle/>
          <a:p>
            <a:r>
              <a:rPr lang="en-US" sz="4000" b="1" dirty="0">
                <a:solidFill>
                  <a:schemeClr val="bg2">
                    <a:lumMod val="50000"/>
                  </a:schemeClr>
                </a:solidFill>
                <a:latin typeface="Palatino Linotype" panose="02040502050505030304" pitchFamily="18" charset="0"/>
                <a:cs typeface="Arial" panose="020B0604020202020204" pitchFamily="34" charset="0"/>
              </a:rPr>
              <a:t>Results – Independent Samples t-tests</a:t>
            </a:r>
            <a:br>
              <a:rPr lang="en-US" sz="4400" dirty="0">
                <a:solidFill>
                  <a:schemeClr val="bg2">
                    <a:lumMod val="50000"/>
                  </a:schemeClr>
                </a:solidFill>
                <a:latin typeface="Arial" panose="020B0604020202020204" pitchFamily="34" charset="0"/>
                <a:cs typeface="Arial" panose="020B0604020202020204" pitchFamily="34" charset="0"/>
              </a:rPr>
            </a:br>
            <a:endParaRPr lang="en-US" dirty="0">
              <a:solidFill>
                <a:schemeClr val="bg2">
                  <a:lumMod val="50000"/>
                </a:schemeClr>
              </a:solidFill>
            </a:endParaRPr>
          </a:p>
        </p:txBody>
      </p:sp>
      <p:sp>
        <p:nvSpPr>
          <p:cNvPr id="4" name="Footer Placeholder 3">
            <a:extLst>
              <a:ext uri="{FF2B5EF4-FFF2-40B4-BE49-F238E27FC236}">
                <a16:creationId xmlns:a16="http://schemas.microsoft.com/office/drawing/2014/main" id="{F0A57375-AC38-6F10-DD4D-07712BC983F1}"/>
              </a:ext>
            </a:extLst>
          </p:cNvPr>
          <p:cNvSpPr>
            <a:spLocks noGrp="1"/>
          </p:cNvSpPr>
          <p:nvPr>
            <p:ph type="ftr" sz="quarter" idx="11"/>
          </p:nvPr>
        </p:nvSpPr>
        <p:spPr/>
        <p:txBody>
          <a:bodyPr/>
          <a:lstStyle/>
          <a:p>
            <a:r>
              <a:rPr lang="en-US" dirty="0"/>
              <a:t>Created and Presented by Maria Randazzo-Davis, Ph.D., and Christopher Nelson, Ph.D.</a:t>
            </a:r>
          </a:p>
        </p:txBody>
      </p:sp>
      <p:pic>
        <p:nvPicPr>
          <p:cNvPr id="5" name="Content Placeholder 4">
            <a:extLst>
              <a:ext uri="{FF2B5EF4-FFF2-40B4-BE49-F238E27FC236}">
                <a16:creationId xmlns:a16="http://schemas.microsoft.com/office/drawing/2014/main" id="{B7B75CF1-0EB1-43AB-6734-12208F9FEECF}"/>
              </a:ext>
            </a:extLst>
          </p:cNvPr>
          <p:cNvPicPr>
            <a:picLocks noGrp="1" noChangeAspect="1"/>
          </p:cNvPicPr>
          <p:nvPr>
            <p:ph idx="1"/>
          </p:nvPr>
        </p:nvPicPr>
        <p:blipFill rotWithShape="1">
          <a:blip r:embed="rId2"/>
          <a:srcRect l="20058" t="41085" r="19593" b="21860"/>
          <a:stretch/>
        </p:blipFill>
        <p:spPr>
          <a:xfrm>
            <a:off x="838200" y="1690688"/>
            <a:ext cx="10515600" cy="4126553"/>
          </a:xfrm>
          <a:prstGeom prst="rect">
            <a:avLst/>
          </a:prstGeom>
        </p:spPr>
      </p:pic>
    </p:spTree>
    <p:extLst>
      <p:ext uri="{BB962C8B-B14F-4D97-AF65-F5344CB8AC3E}">
        <p14:creationId xmlns:p14="http://schemas.microsoft.com/office/powerpoint/2010/main" val="200773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0E053-E394-313F-6512-BD7DD63E801F}"/>
              </a:ext>
            </a:extLst>
          </p:cNvPr>
          <p:cNvSpPr>
            <a:spLocks noGrp="1"/>
          </p:cNvSpPr>
          <p:nvPr>
            <p:ph type="title"/>
          </p:nvPr>
        </p:nvSpPr>
        <p:spPr>
          <a:xfrm>
            <a:off x="838200" y="365126"/>
            <a:ext cx="10515600" cy="932238"/>
          </a:xfrm>
        </p:spPr>
        <p:txBody>
          <a:bodyPr>
            <a:normAutofit fontScale="90000"/>
          </a:bodyPr>
          <a:lstStyle/>
          <a:p>
            <a:r>
              <a:rPr lang="en-US" sz="4000" b="1" dirty="0">
                <a:solidFill>
                  <a:schemeClr val="bg2">
                    <a:lumMod val="50000"/>
                  </a:schemeClr>
                </a:solidFill>
                <a:latin typeface="Palatino Linotype" panose="02040502050505030304" pitchFamily="18" charset="0"/>
                <a:cs typeface="Arial" panose="020B0604020202020204" pitchFamily="34" charset="0"/>
              </a:rPr>
              <a:t>Results – Path Analysis</a:t>
            </a:r>
            <a:br>
              <a:rPr lang="en-US" sz="4400" dirty="0">
                <a:solidFill>
                  <a:schemeClr val="bg2">
                    <a:lumMod val="50000"/>
                  </a:schemeClr>
                </a:solidFill>
                <a:latin typeface="Arial" panose="020B0604020202020204" pitchFamily="34" charset="0"/>
                <a:cs typeface="Arial" panose="020B0604020202020204" pitchFamily="34" charset="0"/>
              </a:rPr>
            </a:br>
            <a:endParaRPr lang="en-US" dirty="0">
              <a:solidFill>
                <a:schemeClr val="bg2">
                  <a:lumMod val="50000"/>
                </a:schemeClr>
              </a:solidFill>
            </a:endParaRPr>
          </a:p>
        </p:txBody>
      </p:sp>
      <p:sp>
        <p:nvSpPr>
          <p:cNvPr id="4" name="Footer Placeholder 3">
            <a:extLst>
              <a:ext uri="{FF2B5EF4-FFF2-40B4-BE49-F238E27FC236}">
                <a16:creationId xmlns:a16="http://schemas.microsoft.com/office/drawing/2014/main" id="{54085C48-822A-69B1-5F50-B8BA44024F27}"/>
              </a:ext>
            </a:extLst>
          </p:cNvPr>
          <p:cNvSpPr>
            <a:spLocks noGrp="1"/>
          </p:cNvSpPr>
          <p:nvPr>
            <p:ph type="ftr" sz="quarter" idx="11"/>
          </p:nvPr>
        </p:nvSpPr>
        <p:spPr/>
        <p:txBody>
          <a:bodyPr/>
          <a:lstStyle/>
          <a:p>
            <a:r>
              <a:rPr lang="en-US" dirty="0"/>
              <a:t>Created and Presented by Maria Randazzo-Davis, Ph.D., and Christopher Nelson, Ph.D.</a:t>
            </a:r>
          </a:p>
        </p:txBody>
      </p:sp>
      <p:pic>
        <p:nvPicPr>
          <p:cNvPr id="5" name="Content Placeholder 4">
            <a:extLst>
              <a:ext uri="{FF2B5EF4-FFF2-40B4-BE49-F238E27FC236}">
                <a16:creationId xmlns:a16="http://schemas.microsoft.com/office/drawing/2014/main" id="{350BD2C5-77ED-58FD-4A18-AF6E7B8F5264}"/>
              </a:ext>
            </a:extLst>
          </p:cNvPr>
          <p:cNvPicPr>
            <a:picLocks noGrp="1" noChangeAspect="1"/>
          </p:cNvPicPr>
          <p:nvPr>
            <p:ph idx="1"/>
          </p:nvPr>
        </p:nvPicPr>
        <p:blipFill rotWithShape="1">
          <a:blip r:embed="rId2"/>
          <a:srcRect l="30436" t="40310" r="25959" b="21550"/>
          <a:stretch/>
        </p:blipFill>
        <p:spPr>
          <a:xfrm>
            <a:off x="1277471" y="1690688"/>
            <a:ext cx="9507069" cy="4272337"/>
          </a:xfrm>
          <a:prstGeom prst="rect">
            <a:avLst/>
          </a:prstGeom>
        </p:spPr>
      </p:pic>
    </p:spTree>
    <p:extLst>
      <p:ext uri="{BB962C8B-B14F-4D97-AF65-F5344CB8AC3E}">
        <p14:creationId xmlns:p14="http://schemas.microsoft.com/office/powerpoint/2010/main" val="120769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B1C66-91F4-45C5-9B13-AC3EE3CB88E2}"/>
              </a:ext>
            </a:extLst>
          </p:cNvPr>
          <p:cNvSpPr>
            <a:spLocks noGrp="1"/>
          </p:cNvSpPr>
          <p:nvPr>
            <p:ph type="title"/>
          </p:nvPr>
        </p:nvSpPr>
        <p:spPr>
          <a:xfrm>
            <a:off x="282388" y="196309"/>
            <a:ext cx="11071412" cy="744985"/>
          </a:xfrm>
        </p:spPr>
        <p:txBody>
          <a:bodyPr>
            <a:normAutofit/>
          </a:bodyPr>
          <a:lstStyle/>
          <a:p>
            <a:pPr marL="533413"/>
            <a:r>
              <a:rPr lang="en-US" sz="4000" b="1" dirty="0">
                <a:solidFill>
                  <a:schemeClr val="bg2">
                    <a:lumMod val="50000"/>
                  </a:schemeClr>
                </a:solidFill>
                <a:latin typeface="Palatino Linotype" panose="02040502050505030304" pitchFamily="18" charset="0"/>
                <a:ea typeface="MS Mincho" panose="02020609040205080304" pitchFamily="49" charset="-128"/>
                <a:cs typeface="Arial" panose="020B0604020202020204" pitchFamily="34" charset="0"/>
              </a:rPr>
              <a:t>Conclusion</a:t>
            </a:r>
          </a:p>
        </p:txBody>
      </p:sp>
      <p:sp>
        <p:nvSpPr>
          <p:cNvPr id="3" name="Content Placeholder 2">
            <a:extLst>
              <a:ext uri="{FF2B5EF4-FFF2-40B4-BE49-F238E27FC236}">
                <a16:creationId xmlns:a16="http://schemas.microsoft.com/office/drawing/2014/main" id="{37CBFC67-B5B4-4A9B-B3CB-55936C00A3EA}"/>
              </a:ext>
            </a:extLst>
          </p:cNvPr>
          <p:cNvSpPr>
            <a:spLocks noGrp="1"/>
          </p:cNvSpPr>
          <p:nvPr>
            <p:ph idx="1"/>
          </p:nvPr>
        </p:nvSpPr>
        <p:spPr>
          <a:xfrm>
            <a:off x="282388" y="941294"/>
            <a:ext cx="11672047" cy="5849471"/>
          </a:xfrm>
        </p:spPr>
        <p:txBody>
          <a:bodyPr>
            <a:normAutofit fontScale="70000" lnSpcReduction="20000"/>
          </a:bodyPr>
          <a:lstStyle/>
          <a:p>
            <a:pPr marL="533413"/>
            <a:r>
              <a:rPr lang="en-US" sz="3200" dirty="0">
                <a:cs typeface="Arial" panose="020B0604020202020204" pitchFamily="34" charset="0"/>
              </a:rPr>
              <a:t>From the study findings, cultural intelligence and global knowledge clearly increase student teams' ability to work together and their preparedness to work in a global business environment. This is a significant finding for those involved in International Business education, as International Business courses aim to prepare students to function within a team-based computer-mediated global virtual team environment.  How much this will impact business or international business education is still to be determined; ignoring these insights when creating strategies and curriculum plans would be a mistake.</a:t>
            </a:r>
          </a:p>
          <a:p>
            <a:pPr marL="533413"/>
            <a:r>
              <a:rPr lang="en-US" sz="3200" dirty="0">
                <a:cs typeface="Arial" panose="020B0604020202020204" pitchFamily="34" charset="0"/>
              </a:rPr>
              <a:t>Specifically, the predictor variable, cultural intelligence, related positively to the outcome variable, team performance: Cultural intelligence was a predictor of successful team performance and a mediator between global knowledge and team performance.  This suggests that global businesses, universities, and various organizations, including international business educators, should be aware of and seek out greater cultural intelligence in their participants if they want better team performance.  Additionally, global knowledge is related positively to team performance.  This finding implies that as individuals and organizations can increase global knowledge, their chances of gaining positive team outcomes increase.  Universities teaching International Business type courses must provide curricula to increase global knowledge, and businesses must consider people from academia with greater global knowledge. Business courses should carefully design curricula to broaden students’ awareness of global issues. </a:t>
            </a:r>
          </a:p>
          <a:p>
            <a:pPr marL="533413"/>
            <a:r>
              <a:rPr lang="en-US" sz="3200" dirty="0">
                <a:cs typeface="Arial" panose="020B0604020202020204" pitchFamily="34" charset="0"/>
              </a:rPr>
              <a:t>The research results show that cultural intelligence and global knowledge increase a team’s performance.  Even though the graduate level should have had and possibly did have more educational experience, it did not necessarily impart more global understanding, which may explain findings that the difference between the two groups (undergraduate and graduate) did not affect student learning.  </a:t>
            </a:r>
          </a:p>
          <a:p>
            <a:pPr marL="457200" lvl="1" indent="0">
              <a:buNone/>
            </a:pPr>
            <a:endParaRPr lang="en-US" dirty="0"/>
          </a:p>
        </p:txBody>
      </p:sp>
      <p:sp>
        <p:nvSpPr>
          <p:cNvPr id="4" name="Footer Placeholder 3">
            <a:extLst>
              <a:ext uri="{FF2B5EF4-FFF2-40B4-BE49-F238E27FC236}">
                <a16:creationId xmlns:a16="http://schemas.microsoft.com/office/drawing/2014/main" id="{255C5772-E1C1-457E-891A-FA75E7C548DE}"/>
              </a:ext>
            </a:extLst>
          </p:cNvPr>
          <p:cNvSpPr>
            <a:spLocks noGrp="1"/>
          </p:cNvSpPr>
          <p:nvPr>
            <p:ph type="ftr" sz="quarter" idx="11"/>
          </p:nvPr>
        </p:nvSpPr>
        <p:spPr/>
        <p:txBody>
          <a:bodyPr/>
          <a:lstStyle/>
          <a:p>
            <a:r>
              <a:rPr lang="en-US" dirty="0"/>
              <a:t>Created and Presented by Maria Randazzo-Davis, Ph.D., and Christopher Nelson, Ph.D.</a:t>
            </a:r>
          </a:p>
        </p:txBody>
      </p:sp>
    </p:spTree>
    <p:extLst>
      <p:ext uri="{BB962C8B-B14F-4D97-AF65-F5344CB8AC3E}">
        <p14:creationId xmlns:p14="http://schemas.microsoft.com/office/powerpoint/2010/main" val="383791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2C335-3257-6F0C-E577-BF749F1CD7DA}"/>
              </a:ext>
            </a:extLst>
          </p:cNvPr>
          <p:cNvSpPr>
            <a:spLocks noGrp="1"/>
          </p:cNvSpPr>
          <p:nvPr>
            <p:ph type="title"/>
          </p:nvPr>
        </p:nvSpPr>
        <p:spPr/>
        <p:txBody>
          <a:bodyPr>
            <a:normAutofit/>
          </a:bodyPr>
          <a:lstStyle/>
          <a:p>
            <a:r>
              <a:rPr lang="en-US" sz="4000" b="1" dirty="0">
                <a:solidFill>
                  <a:schemeClr val="bg1">
                    <a:lumMod val="50000"/>
                  </a:schemeClr>
                </a:solidFill>
                <a:latin typeface="Palatino Linotype" panose="02040502050505030304" pitchFamily="18" charset="0"/>
              </a:rPr>
              <a:t>Limitations and Future Research</a:t>
            </a:r>
          </a:p>
        </p:txBody>
      </p:sp>
      <p:sp>
        <p:nvSpPr>
          <p:cNvPr id="3" name="Content Placeholder 2">
            <a:extLst>
              <a:ext uri="{FF2B5EF4-FFF2-40B4-BE49-F238E27FC236}">
                <a16:creationId xmlns:a16="http://schemas.microsoft.com/office/drawing/2014/main" id="{F651A7CD-F81F-85DA-E537-5A116AB3B15E}"/>
              </a:ext>
            </a:extLst>
          </p:cNvPr>
          <p:cNvSpPr>
            <a:spLocks noGrp="1"/>
          </p:cNvSpPr>
          <p:nvPr>
            <p:ph idx="1"/>
          </p:nvPr>
        </p:nvSpPr>
        <p:spPr/>
        <p:txBody>
          <a:bodyPr>
            <a:normAutofit lnSpcReduction="10000"/>
          </a:bodyPr>
          <a:lstStyle/>
          <a:p>
            <a:endParaRPr lang="en-US" sz="2200" dirty="0">
              <a:effectLst/>
              <a:ea typeface="Times New Roman" panose="02020603050405020304" pitchFamily="18" charset="0"/>
            </a:endParaRPr>
          </a:p>
          <a:p>
            <a:r>
              <a:rPr lang="en-US" sz="2200" dirty="0">
                <a:effectLst/>
                <a:ea typeface="Calibri" panose="020F0502020204030204" pitchFamily="34" charset="0"/>
                <a:cs typeface="Times New Roman" panose="02020603050405020304" pitchFamily="18" charset="0"/>
              </a:rPr>
              <a:t>One limitation of this study on real-life learning in GVT was that the learning students acquired—beyond the knowledge imparted by the international-business curriculum—could not be assessed. Thus, it cannot be determined whether adding to the curriculum would be effective; however, it makes reasonable sense that anything added to the curriculum that gives students realistic learning experiences would enhance the international-business curriculum. It would be helpful to conduct a future study that discerns how the university trains international-business chairs and how the international-business instructors create a curriculum to prepare students for real-life experiences. One area to further investigate is whether the curriculum presented to students prepares them for the global corporate workforce, particularly if students are challenged to participate in realistic international-business experiences. A teaching study from this research may go to the core of international business learning curriculum development.</a:t>
            </a:r>
          </a:p>
          <a:p>
            <a:endParaRPr lang="en-US" dirty="0"/>
          </a:p>
        </p:txBody>
      </p:sp>
      <p:sp>
        <p:nvSpPr>
          <p:cNvPr id="4" name="Footer Placeholder 3">
            <a:extLst>
              <a:ext uri="{FF2B5EF4-FFF2-40B4-BE49-F238E27FC236}">
                <a16:creationId xmlns:a16="http://schemas.microsoft.com/office/drawing/2014/main" id="{D65D258F-3E62-9A44-17A3-2B689DBE5808}"/>
              </a:ext>
            </a:extLst>
          </p:cNvPr>
          <p:cNvSpPr>
            <a:spLocks noGrp="1"/>
          </p:cNvSpPr>
          <p:nvPr>
            <p:ph type="ftr" sz="quarter" idx="11"/>
          </p:nvPr>
        </p:nvSpPr>
        <p:spPr/>
        <p:txBody>
          <a:bodyPr/>
          <a:lstStyle/>
          <a:p>
            <a:r>
              <a:rPr lang="en-US" dirty="0"/>
              <a:t>Created and Presented by Maria Randazzo-Davis, Ph.D. and Christopher Nelson</a:t>
            </a:r>
          </a:p>
        </p:txBody>
      </p:sp>
    </p:spTree>
    <p:extLst>
      <p:ext uri="{BB962C8B-B14F-4D97-AF65-F5344CB8AC3E}">
        <p14:creationId xmlns:p14="http://schemas.microsoft.com/office/powerpoint/2010/main" val="284037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8E789F-F2F5-493D-94EE-D61D90D93880}"/>
              </a:ext>
            </a:extLst>
          </p:cNvPr>
          <p:cNvSpPr>
            <a:spLocks noGrp="1"/>
          </p:cNvSpPr>
          <p:nvPr>
            <p:ph type="title"/>
          </p:nvPr>
        </p:nvSpPr>
        <p:spPr/>
        <p:txBody>
          <a:bodyPr>
            <a:normAutofit/>
          </a:bodyPr>
          <a:lstStyle/>
          <a:p>
            <a:r>
              <a:rPr lang="en-US" sz="4000" b="1" dirty="0">
                <a:solidFill>
                  <a:schemeClr val="bg2">
                    <a:lumMod val="50000"/>
                  </a:schemeClr>
                </a:solidFill>
                <a:latin typeface="Palatino Linotype" panose="02040502050505030304" pitchFamily="18" charset="0"/>
              </a:rPr>
              <a:t>Abstract</a:t>
            </a:r>
          </a:p>
        </p:txBody>
      </p:sp>
      <p:sp>
        <p:nvSpPr>
          <p:cNvPr id="6" name="Content Placeholder 5">
            <a:extLst>
              <a:ext uri="{FF2B5EF4-FFF2-40B4-BE49-F238E27FC236}">
                <a16:creationId xmlns:a16="http://schemas.microsoft.com/office/drawing/2014/main" id="{16D0A10C-B6B5-4EEC-A6FA-AE495A0B949C}"/>
              </a:ext>
            </a:extLst>
          </p:cNvPr>
          <p:cNvSpPr>
            <a:spLocks noGrp="1"/>
          </p:cNvSpPr>
          <p:nvPr>
            <p:ph idx="1"/>
          </p:nvPr>
        </p:nvSpPr>
        <p:spPr>
          <a:xfrm>
            <a:off x="968188" y="1825625"/>
            <a:ext cx="9883588" cy="4351338"/>
          </a:xfrm>
        </p:spPr>
        <p:txBody>
          <a:bodyPr>
            <a:normAutofit fontScale="92500"/>
          </a:bodyPr>
          <a:lstStyle/>
          <a:p>
            <a:pPr marL="0" indent="0">
              <a:buNone/>
            </a:pPr>
            <a:r>
              <a:rPr lang="en-US" sz="2600" dirty="0">
                <a:solidFill>
                  <a:srgbClr val="000000"/>
                </a:solidFill>
                <a:ea typeface="MS Mincho" panose="02020609040205080304" pitchFamily="49" charset="-128"/>
                <a:cs typeface="Arial" panose="020B0604020202020204" pitchFamily="34" charset="0"/>
              </a:rPr>
              <a:t>In a cross-cultural environment, workers must interact with people from different cultures.  This study aimed to examine the extent to which cultural intelligence and global knowledge predicted team performance for university students engaged in collaborative team projects resembling the global corporate work environment in an international business course.  The sample for this study consisted of 2,012 students who participated in the X-Culture GVTP during the spring semester of 2015.  The participants were members of 412 teams representing 40 countries and attending 95 universities.  The researcher found from the results of this study found that global knowledge and cultural intelligence are significantly related to team performance.  Also, cultural intelligence was found to be a significant, partial mediation between global knowledge and team performance in international business courses.</a:t>
            </a:r>
            <a:endParaRPr lang="en-US" sz="2600" dirty="0">
              <a:cs typeface="Arial" panose="020B0604020202020204" pitchFamily="34" charset="0"/>
            </a:endParaRPr>
          </a:p>
          <a:p>
            <a:pPr marL="0" indent="0">
              <a:buNone/>
            </a:pPr>
            <a:endParaRPr lang="en-US" dirty="0"/>
          </a:p>
        </p:txBody>
      </p:sp>
      <p:sp>
        <p:nvSpPr>
          <p:cNvPr id="4" name="Footer Placeholder 3">
            <a:extLst>
              <a:ext uri="{FF2B5EF4-FFF2-40B4-BE49-F238E27FC236}">
                <a16:creationId xmlns:a16="http://schemas.microsoft.com/office/drawing/2014/main" id="{D1F98DBC-8569-4A5D-BAEF-00B4584CE23A}"/>
              </a:ext>
            </a:extLst>
          </p:cNvPr>
          <p:cNvSpPr>
            <a:spLocks noGrp="1"/>
          </p:cNvSpPr>
          <p:nvPr>
            <p:ph type="ftr" sz="quarter" idx="11"/>
          </p:nvPr>
        </p:nvSpPr>
        <p:spPr/>
        <p:txBody>
          <a:bodyPr/>
          <a:lstStyle/>
          <a:p>
            <a:r>
              <a:rPr lang="en-US" dirty="0"/>
              <a:t>Created and Presented by Maria Randazzo-Davis, Ph.D., and Christopher Nelson, Ph.D.</a:t>
            </a:r>
          </a:p>
        </p:txBody>
      </p:sp>
    </p:spTree>
    <p:extLst>
      <p:ext uri="{BB962C8B-B14F-4D97-AF65-F5344CB8AC3E}">
        <p14:creationId xmlns:p14="http://schemas.microsoft.com/office/powerpoint/2010/main" val="325955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0827E-A784-4D48-89F0-0085DAAB32C6}"/>
              </a:ext>
            </a:extLst>
          </p:cNvPr>
          <p:cNvSpPr>
            <a:spLocks noGrp="1"/>
          </p:cNvSpPr>
          <p:nvPr>
            <p:ph type="title"/>
          </p:nvPr>
        </p:nvSpPr>
        <p:spPr>
          <a:xfrm>
            <a:off x="0" y="1"/>
            <a:ext cx="11353800" cy="1084520"/>
          </a:xfrm>
        </p:spPr>
        <p:txBody>
          <a:bodyPr>
            <a:normAutofit/>
          </a:bodyPr>
          <a:lstStyle/>
          <a:p>
            <a:r>
              <a:rPr lang="en-US" sz="4000" b="1" dirty="0">
                <a:solidFill>
                  <a:schemeClr val="bg2">
                    <a:lumMod val="50000"/>
                  </a:schemeClr>
                </a:solidFill>
                <a:latin typeface="Palatino Linotype" panose="02040502050505030304" pitchFamily="18" charset="0"/>
              </a:rPr>
              <a:t>References</a:t>
            </a:r>
          </a:p>
        </p:txBody>
      </p:sp>
      <p:sp>
        <p:nvSpPr>
          <p:cNvPr id="3" name="Content Placeholder 2">
            <a:extLst>
              <a:ext uri="{FF2B5EF4-FFF2-40B4-BE49-F238E27FC236}">
                <a16:creationId xmlns:a16="http://schemas.microsoft.com/office/drawing/2014/main" id="{FC93C4BA-B062-41A3-A403-B08D4FDF3146}"/>
              </a:ext>
            </a:extLst>
          </p:cNvPr>
          <p:cNvSpPr>
            <a:spLocks noGrp="1"/>
          </p:cNvSpPr>
          <p:nvPr>
            <p:ph idx="1"/>
          </p:nvPr>
        </p:nvSpPr>
        <p:spPr>
          <a:xfrm>
            <a:off x="0" y="866578"/>
            <a:ext cx="12192000" cy="5688307"/>
          </a:xfrm>
        </p:spPr>
        <p:txBody>
          <a:bodyPr>
            <a:normAutofit fontScale="25000" lnSpcReduction="20000"/>
          </a:bodyPr>
          <a:lstStyle/>
          <a:p>
            <a:pPr marL="0" marR="0" indent="0">
              <a:spcBef>
                <a:spcPts val="0"/>
              </a:spcBef>
              <a:spcAft>
                <a:spcPts val="1200"/>
              </a:spcAft>
              <a:buNone/>
            </a:pPr>
            <a:r>
              <a:rPr lang="en-US" sz="5600" dirty="0">
                <a:ea typeface="MS Mincho" panose="02020609040205080304" pitchFamily="49" charset="-128"/>
              </a:rPr>
              <a:t>Adair, W. L., </a:t>
            </a:r>
            <a:r>
              <a:rPr lang="en-US" sz="5600" dirty="0" err="1">
                <a:ea typeface="MS Mincho" panose="02020609040205080304" pitchFamily="49" charset="-128"/>
              </a:rPr>
              <a:t>Hideg</a:t>
            </a:r>
            <a:r>
              <a:rPr lang="en-US" sz="5600" dirty="0">
                <a:ea typeface="MS Mincho" panose="02020609040205080304" pitchFamily="49" charset="-128"/>
              </a:rPr>
              <a:t>, I., &amp; Spence, J. R. (2013). The culturally intelligent team: The impact of team cultural intelligence and cultural heterogeneity on team shared values. Journal of Cross-Cultural Psychology, 44, 941–962. doi:10.1177/0022022113492894</a:t>
            </a:r>
          </a:p>
          <a:p>
            <a:pPr marL="0" marR="0" indent="0">
              <a:spcBef>
                <a:spcPts val="0"/>
              </a:spcBef>
              <a:spcAft>
                <a:spcPts val="1200"/>
              </a:spcAft>
              <a:buNone/>
            </a:pPr>
            <a:r>
              <a:rPr lang="en-US" sz="5600" dirty="0">
                <a:ea typeface="MS Mincho" panose="02020609040205080304" pitchFamily="49" charset="-128"/>
              </a:rPr>
              <a:t>Aggarwal, R., &amp; Goodell, J. W. (2011). Scholarship of teaching international business: Challenges and opportunities, Journal of Teaching in International Business, 22(1), 1–12. doi:10.1080/08975930.2011.585890</a:t>
            </a:r>
          </a:p>
          <a:p>
            <a:pPr marL="0" marR="0" indent="0">
              <a:spcBef>
                <a:spcPts val="0"/>
              </a:spcBef>
              <a:spcAft>
                <a:spcPts val="1200"/>
              </a:spcAft>
              <a:buNone/>
            </a:pPr>
            <a:r>
              <a:rPr lang="en-US" sz="5600" dirty="0">
                <a:ea typeface="MS Mincho" panose="02020609040205080304" pitchFamily="49" charset="-128"/>
              </a:rPr>
              <a:t>Alon, I., Boulanger, M., Elston, J. A., </a:t>
            </a:r>
            <a:r>
              <a:rPr lang="en-US" sz="5600" dirty="0" err="1">
                <a:ea typeface="MS Mincho" panose="02020609040205080304" pitchFamily="49" charset="-128"/>
              </a:rPr>
              <a:t>Galanaki</a:t>
            </a:r>
            <a:r>
              <a:rPr lang="en-US" sz="5600" dirty="0">
                <a:ea typeface="MS Mincho" panose="02020609040205080304" pitchFamily="49" charset="-128"/>
              </a:rPr>
              <a:t>, E., Martinez de </a:t>
            </a:r>
            <a:r>
              <a:rPr lang="en-US" sz="5600" dirty="0" err="1">
                <a:ea typeface="MS Mincho" panose="02020609040205080304" pitchFamily="49" charset="-128"/>
              </a:rPr>
              <a:t>Ibarreta</a:t>
            </a:r>
            <a:r>
              <a:rPr lang="en-US" sz="5600" dirty="0">
                <a:ea typeface="MS Mincho" panose="02020609040205080304" pitchFamily="49" charset="-128"/>
              </a:rPr>
              <a:t>, C., Meyers, J., … Velez-Calle, A. (2016). Business cultural intelligence quotient: A five-country study. Thunderbird International Business Review. Advanced online publication. doi:10.1002/tie.21826</a:t>
            </a:r>
          </a:p>
          <a:p>
            <a:pPr marL="0" marR="0" indent="0">
              <a:spcBef>
                <a:spcPts val="0"/>
              </a:spcBef>
              <a:spcAft>
                <a:spcPts val="1200"/>
              </a:spcAft>
              <a:buNone/>
            </a:pPr>
            <a:r>
              <a:rPr lang="en-US" sz="5600" dirty="0">
                <a:ea typeface="MS Mincho" panose="02020609040205080304" pitchFamily="49" charset="-128"/>
              </a:rPr>
              <a:t>Ang, S., &amp; van Dyne, L. (Eds.). (2008). Conceptualization of cultural intelligence: Definition, distinctiveness, and nomological network. Handbook of Cultural Intelligence: Theory, Measurement, and Applications. Armonk, NY, US: M. E. Sharpe.</a:t>
            </a:r>
          </a:p>
          <a:p>
            <a:pPr marL="0" marR="0" indent="0">
              <a:spcBef>
                <a:spcPts val="0"/>
              </a:spcBef>
              <a:spcAft>
                <a:spcPts val="1200"/>
              </a:spcAft>
              <a:buNone/>
            </a:pPr>
            <a:r>
              <a:rPr lang="en-US" sz="5600" dirty="0">
                <a:ea typeface="MS Mincho" panose="02020609040205080304" pitchFamily="49" charset="-128"/>
              </a:rPr>
              <a:t>Barnwell, D., Nedrick, S., Rudolph, E., Sesay, M., &amp; </a:t>
            </a:r>
            <a:r>
              <a:rPr lang="en-US" sz="5600" dirty="0" err="1">
                <a:ea typeface="MS Mincho" panose="02020609040205080304" pitchFamily="49" charset="-128"/>
              </a:rPr>
              <a:t>Wellen</a:t>
            </a:r>
            <a:r>
              <a:rPr lang="en-US" sz="5600" dirty="0">
                <a:ea typeface="MS Mincho" panose="02020609040205080304" pitchFamily="49" charset="-128"/>
              </a:rPr>
              <a:t>, W. (2014). Leadership of international and virtual project teams. </a:t>
            </a:r>
            <a:r>
              <a:rPr lang="en-US" sz="5600" i="1" dirty="0">
                <a:ea typeface="MS Mincho" panose="02020609040205080304" pitchFamily="49" charset="-128"/>
              </a:rPr>
              <a:t>International Journal of Global Business, 7</a:t>
            </a:r>
            <a:r>
              <a:rPr lang="en-US" sz="5600" dirty="0">
                <a:ea typeface="MS Mincho" panose="02020609040205080304" pitchFamily="49" charset="-128"/>
              </a:rPr>
              <a:t>(2), 1–8. Retrieved from http://www.gsmi-ijgb.com</a:t>
            </a:r>
          </a:p>
          <a:p>
            <a:pPr marL="0" marR="0" indent="0">
              <a:spcBef>
                <a:spcPts val="0"/>
              </a:spcBef>
              <a:spcAft>
                <a:spcPts val="1200"/>
              </a:spcAft>
              <a:buNone/>
            </a:pPr>
            <a:r>
              <a:rPr lang="en-US" sz="5600" dirty="0">
                <a:ea typeface="MS Mincho" panose="02020609040205080304" pitchFamily="49" charset="-128"/>
              </a:rPr>
              <a:t>Bektas, C., &amp; Sohrabifard, N. (2013). Terms of organizational psychology, personnel empowerment and team working: A case study. </a:t>
            </a:r>
            <a:r>
              <a:rPr lang="en-US" sz="5600" i="1" dirty="0">
                <a:ea typeface="MS Mincho" panose="02020609040205080304" pitchFamily="49" charset="-128"/>
              </a:rPr>
              <a:t>Procedia—Social and Behavioral Sciences, 82,</a:t>
            </a:r>
            <a:r>
              <a:rPr lang="en-US" sz="5600" dirty="0">
                <a:ea typeface="MS Mincho" panose="02020609040205080304" pitchFamily="49" charset="-128"/>
              </a:rPr>
              <a:t> 886–891. doi:10.1016/j.sbspro.2013.06.366</a:t>
            </a:r>
          </a:p>
          <a:p>
            <a:pPr marL="0" marR="0" indent="0">
              <a:spcBef>
                <a:spcPts val="0"/>
              </a:spcBef>
              <a:spcAft>
                <a:spcPts val="1200"/>
              </a:spcAft>
              <a:buNone/>
            </a:pPr>
            <a:r>
              <a:rPr lang="en-US" sz="5600" dirty="0">
                <a:ea typeface="MS Mincho" panose="02020609040205080304" pitchFamily="49" charset="-128"/>
              </a:rPr>
              <a:t>Berry, G. R. (2011). Enhancing effectiveness on virtual teams. </a:t>
            </a:r>
            <a:r>
              <a:rPr lang="en-US" sz="5600" i="1" dirty="0">
                <a:ea typeface="MS Mincho" panose="02020609040205080304" pitchFamily="49" charset="-128"/>
              </a:rPr>
              <a:t>International Journal of Business Communication, 48,</a:t>
            </a:r>
            <a:r>
              <a:rPr lang="en-US" sz="5600" dirty="0">
                <a:ea typeface="MS Mincho" panose="02020609040205080304" pitchFamily="49" charset="-128"/>
              </a:rPr>
              <a:t> 186–206. doi:10.1177/0021943610397270</a:t>
            </a:r>
          </a:p>
          <a:p>
            <a:pPr marL="0" marR="0" indent="0">
              <a:spcBef>
                <a:spcPts val="0"/>
              </a:spcBef>
              <a:spcAft>
                <a:spcPts val="1200"/>
              </a:spcAft>
              <a:buNone/>
            </a:pPr>
            <a:r>
              <a:rPr lang="en-US" sz="5600" dirty="0" err="1">
                <a:ea typeface="MS Mincho" panose="02020609040205080304" pitchFamily="49" charset="-128"/>
              </a:rPr>
              <a:t>Bücker</a:t>
            </a:r>
            <a:r>
              <a:rPr lang="en-US" sz="5600" dirty="0">
                <a:ea typeface="MS Mincho" panose="02020609040205080304" pitchFamily="49" charset="-128"/>
              </a:rPr>
              <a:t>, J., </a:t>
            </a:r>
            <a:r>
              <a:rPr lang="en-US" sz="5600" dirty="0" err="1">
                <a:ea typeface="MS Mincho" panose="02020609040205080304" pitchFamily="49" charset="-128"/>
              </a:rPr>
              <a:t>Furrer</a:t>
            </a:r>
            <a:r>
              <a:rPr lang="en-US" sz="5600" dirty="0">
                <a:ea typeface="MS Mincho" panose="02020609040205080304" pitchFamily="49" charset="-128"/>
              </a:rPr>
              <a:t>, O., &amp; Lin, Y. (2015). Measuring cultural intelligence (CQ): A new test of the CQ scale. International Journal of Cross Cultural Management, 15(3), 259–284. doi:10.1177/1470595815606741</a:t>
            </a:r>
          </a:p>
          <a:p>
            <a:pPr marL="0" indent="0">
              <a:spcBef>
                <a:spcPts val="0"/>
              </a:spcBef>
              <a:spcAft>
                <a:spcPts val="1200"/>
              </a:spcAft>
              <a:buNone/>
            </a:pPr>
            <a:r>
              <a:rPr lang="en-US" sz="5600" dirty="0"/>
              <a:t>Cagiltay, K., Bichelmeyer, B., &amp; Kaplan Akilli, G. (2015). Working with multicultural virtual teams: Critical factors for facilitation, satisfaction and success. </a:t>
            </a:r>
            <a:r>
              <a:rPr lang="en-US" sz="5600" i="1" dirty="0"/>
              <a:t>Smart Learning Environments, 2</a:t>
            </a:r>
            <a:r>
              <a:rPr lang="en-US" sz="5600" dirty="0"/>
              <a:t>(1), Art. 11. doi:10.1186/s40561-015-0018-7Derven, M. (2016). Four drivers to enhance global virtual teams. </a:t>
            </a:r>
            <a:r>
              <a:rPr lang="en-US" sz="5600" i="1" dirty="0"/>
              <a:t>Industrial and Commercial Training, 48</a:t>
            </a:r>
            <a:r>
              <a:rPr lang="en-US" sz="5600" dirty="0"/>
              <a:t>(1)</a:t>
            </a:r>
            <a:r>
              <a:rPr lang="en-US" sz="5600" i="1" dirty="0"/>
              <a:t>, </a:t>
            </a:r>
            <a:r>
              <a:rPr lang="en-US" sz="5600" dirty="0"/>
              <a:t>1–8. doi:10.1108/ICT-08-2015-0056</a:t>
            </a:r>
          </a:p>
          <a:p>
            <a:pPr marL="0" indent="0">
              <a:spcBef>
                <a:spcPts val="0"/>
              </a:spcBef>
              <a:spcAft>
                <a:spcPts val="1200"/>
              </a:spcAft>
              <a:buNone/>
            </a:pPr>
            <a:r>
              <a:rPr lang="en-US" sz="5600" dirty="0"/>
              <a:t>Daim, T. U., Ha, A., </a:t>
            </a:r>
            <a:r>
              <a:rPr lang="en-US" sz="5600" dirty="0" err="1"/>
              <a:t>Reutiman</a:t>
            </a:r>
            <a:r>
              <a:rPr lang="en-US" sz="5600" dirty="0"/>
              <a:t>, S., Hughes, B., Pathak, U., Bynum, W., &amp; </a:t>
            </a:r>
            <a:r>
              <a:rPr lang="en-US" sz="5600" dirty="0" err="1"/>
              <a:t>Bhatla</a:t>
            </a:r>
            <a:r>
              <a:rPr lang="en-US" sz="5600" dirty="0"/>
              <a:t>, A. (2012). Exploring the communication breakdown in global virtual teams. International Journal of Project Management, 30, 199–212. doi:10.1016/j.ijproman.2011.06.004</a:t>
            </a:r>
          </a:p>
          <a:p>
            <a:pPr marL="0" indent="0">
              <a:spcBef>
                <a:spcPts val="0"/>
              </a:spcBef>
              <a:spcAft>
                <a:spcPts val="1200"/>
              </a:spcAft>
              <a:buNone/>
            </a:pPr>
            <a:r>
              <a:rPr lang="en-US" sz="5600" dirty="0" err="1"/>
              <a:t>Derven</a:t>
            </a:r>
            <a:r>
              <a:rPr lang="en-US" sz="5600" dirty="0"/>
              <a:t>, M. (2016). Four drivers to enhance global virtual teams. Industrial and Commercial Training, 48(1), 1–8. doi:10.1108/ICT-08-2015-0056</a:t>
            </a:r>
          </a:p>
          <a:p>
            <a:pPr marL="0" indent="0">
              <a:spcBef>
                <a:spcPts val="0"/>
              </a:spcBef>
              <a:spcAft>
                <a:spcPts val="1200"/>
              </a:spcAft>
              <a:buNone/>
            </a:pPr>
            <a:r>
              <a:rPr lang="en-US" sz="5600" dirty="0"/>
              <a:t>Duus, R., &amp; Cooray, M. (2014). Together we innovate: Cross-cultural teamwork through virtual platforms. Journal of Marketing Education, 36, 244–257. doi:10.1177</a:t>
            </a:r>
            <a:br>
              <a:rPr lang="en-US" sz="5600" dirty="0"/>
            </a:br>
            <a:r>
              <a:rPr lang="en-US" sz="5600" dirty="0"/>
              <a:t>/0273475314535783</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26AC1615-B0DC-4186-BB4F-B390B0678624}"/>
              </a:ext>
            </a:extLst>
          </p:cNvPr>
          <p:cNvSpPr>
            <a:spLocks noGrp="1"/>
          </p:cNvSpPr>
          <p:nvPr>
            <p:ph type="ftr" sz="quarter" idx="11"/>
          </p:nvPr>
        </p:nvSpPr>
        <p:spPr/>
        <p:txBody>
          <a:bodyPr/>
          <a:lstStyle/>
          <a:p>
            <a:r>
              <a:rPr lang="en-US" dirty="0"/>
              <a:t>Created and Presented by Maria Randazzo-Davis, Ph.D., and Christopher Nelson, Ph.D.</a:t>
            </a:r>
          </a:p>
        </p:txBody>
      </p:sp>
    </p:spTree>
    <p:extLst>
      <p:ext uri="{BB962C8B-B14F-4D97-AF65-F5344CB8AC3E}">
        <p14:creationId xmlns:p14="http://schemas.microsoft.com/office/powerpoint/2010/main" val="129177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485C6-CE15-422D-A8E1-861592C3DBB1}"/>
              </a:ext>
            </a:extLst>
          </p:cNvPr>
          <p:cNvSpPr>
            <a:spLocks noGrp="1"/>
          </p:cNvSpPr>
          <p:nvPr>
            <p:ph type="title"/>
          </p:nvPr>
        </p:nvSpPr>
        <p:spPr>
          <a:xfrm>
            <a:off x="0" y="1"/>
            <a:ext cx="11353800" cy="999459"/>
          </a:xfrm>
        </p:spPr>
        <p:txBody>
          <a:bodyPr>
            <a:normAutofit/>
          </a:bodyPr>
          <a:lstStyle/>
          <a:p>
            <a:r>
              <a:rPr lang="en-US" sz="4000" b="1" dirty="0">
                <a:solidFill>
                  <a:schemeClr val="bg2">
                    <a:lumMod val="50000"/>
                  </a:schemeClr>
                </a:solidFill>
                <a:latin typeface="Palatino Linotype" panose="02040502050505030304" pitchFamily="18" charset="0"/>
              </a:rPr>
              <a:t>References</a:t>
            </a:r>
            <a:endParaRPr lang="en-US" sz="4000" b="1" dirty="0">
              <a:solidFill>
                <a:schemeClr val="bg2">
                  <a:lumMod val="50000"/>
                </a:schemeClr>
              </a:solidFill>
            </a:endParaRPr>
          </a:p>
        </p:txBody>
      </p:sp>
      <p:sp>
        <p:nvSpPr>
          <p:cNvPr id="3" name="Content Placeholder 2">
            <a:extLst>
              <a:ext uri="{FF2B5EF4-FFF2-40B4-BE49-F238E27FC236}">
                <a16:creationId xmlns:a16="http://schemas.microsoft.com/office/drawing/2014/main" id="{A71FADCF-C7C5-44D9-9767-C23BE4E84461}"/>
              </a:ext>
            </a:extLst>
          </p:cNvPr>
          <p:cNvSpPr>
            <a:spLocks noGrp="1"/>
          </p:cNvSpPr>
          <p:nvPr>
            <p:ph idx="1"/>
          </p:nvPr>
        </p:nvSpPr>
        <p:spPr>
          <a:xfrm>
            <a:off x="0" y="819332"/>
            <a:ext cx="12192000" cy="6432145"/>
          </a:xfrm>
        </p:spPr>
        <p:txBody>
          <a:bodyPr>
            <a:normAutofit/>
          </a:bodyPr>
          <a:lstStyle/>
          <a:p>
            <a:pPr marL="0" lvl="0" indent="0">
              <a:spcBef>
                <a:spcPts val="0"/>
              </a:spcBef>
              <a:spcAft>
                <a:spcPts val="1200"/>
              </a:spcAft>
              <a:buNone/>
            </a:pPr>
            <a:r>
              <a:rPr lang="en-US" sz="1400" dirty="0" err="1">
                <a:solidFill>
                  <a:prstClr val="black"/>
                </a:solidFill>
              </a:rPr>
              <a:t>Earley</a:t>
            </a:r>
            <a:r>
              <a:rPr lang="en-US" sz="1400" dirty="0">
                <a:solidFill>
                  <a:prstClr val="black"/>
                </a:solidFill>
              </a:rPr>
              <a:t>, P. C., &amp; Ang, S. (2003). Cultural intelligence: Individual interactions across cultures. Palo Alto, CA, US: Stanford University Press.</a:t>
            </a:r>
          </a:p>
          <a:p>
            <a:pPr marL="0" lvl="0" indent="0">
              <a:spcBef>
                <a:spcPts val="0"/>
              </a:spcBef>
              <a:spcAft>
                <a:spcPts val="1200"/>
              </a:spcAft>
              <a:buNone/>
            </a:pPr>
            <a:r>
              <a:rPr lang="en-US" sz="1400" dirty="0">
                <a:solidFill>
                  <a:prstClr val="black"/>
                </a:solidFill>
              </a:rPr>
              <a:t>Eisenberg, J., Lee, H.-J., </a:t>
            </a:r>
            <a:r>
              <a:rPr lang="en-US" sz="1400" dirty="0" err="1">
                <a:solidFill>
                  <a:prstClr val="black"/>
                </a:solidFill>
              </a:rPr>
              <a:t>Brück</a:t>
            </a:r>
            <a:r>
              <a:rPr lang="en-US" sz="1400" dirty="0">
                <a:solidFill>
                  <a:prstClr val="black"/>
                </a:solidFill>
              </a:rPr>
              <a:t>, F., Brenner, B., Claes, M.-T., </a:t>
            </a:r>
            <a:r>
              <a:rPr lang="en-US" sz="1400" dirty="0" err="1">
                <a:solidFill>
                  <a:prstClr val="black"/>
                </a:solidFill>
              </a:rPr>
              <a:t>Mironski</a:t>
            </a:r>
            <a:r>
              <a:rPr lang="en-US" sz="1400" dirty="0">
                <a:solidFill>
                  <a:prstClr val="black"/>
                </a:solidFill>
              </a:rPr>
              <a:t>, J., &amp; Bell, R. (2013). Can business schools make students culturally competent? Effects of cross-cultural management courses on cultural intelligence. Academy of Management Learning and Education, 12, 603–621. doi:10.5465/amle.2012.0022</a:t>
            </a:r>
          </a:p>
          <a:p>
            <a:pPr marL="0" lvl="0" indent="0">
              <a:spcBef>
                <a:spcPts val="0"/>
              </a:spcBef>
              <a:spcAft>
                <a:spcPts val="1200"/>
              </a:spcAft>
              <a:buNone/>
            </a:pPr>
            <a:r>
              <a:rPr lang="en-US" sz="1400" dirty="0" err="1">
                <a:solidFill>
                  <a:prstClr val="black"/>
                </a:solidFill>
              </a:rPr>
              <a:t>Erez</a:t>
            </a:r>
            <a:r>
              <a:rPr lang="en-US" sz="1400" dirty="0">
                <a:solidFill>
                  <a:prstClr val="black"/>
                </a:solidFill>
              </a:rPr>
              <a:t>, M., </a:t>
            </a:r>
            <a:r>
              <a:rPr lang="en-US" sz="1400" dirty="0" err="1">
                <a:solidFill>
                  <a:prstClr val="black"/>
                </a:solidFill>
              </a:rPr>
              <a:t>Lisak</a:t>
            </a:r>
            <a:r>
              <a:rPr lang="en-US" sz="1400" dirty="0">
                <a:solidFill>
                  <a:prstClr val="black"/>
                </a:solidFill>
              </a:rPr>
              <a:t>, A., </a:t>
            </a:r>
            <a:r>
              <a:rPr lang="en-US" sz="1400" dirty="0" err="1">
                <a:solidFill>
                  <a:prstClr val="black"/>
                </a:solidFill>
              </a:rPr>
              <a:t>Harush</a:t>
            </a:r>
            <a:r>
              <a:rPr lang="en-US" sz="1400" dirty="0">
                <a:solidFill>
                  <a:prstClr val="black"/>
                </a:solidFill>
              </a:rPr>
              <a:t>, R., </a:t>
            </a:r>
            <a:r>
              <a:rPr lang="en-US" sz="1400" dirty="0" err="1">
                <a:solidFill>
                  <a:prstClr val="black"/>
                </a:solidFill>
              </a:rPr>
              <a:t>Glikson</a:t>
            </a:r>
            <a:r>
              <a:rPr lang="en-US" sz="1400" dirty="0">
                <a:solidFill>
                  <a:prstClr val="black"/>
                </a:solidFill>
              </a:rPr>
              <a:t>, E., Nouri, R., &amp; </a:t>
            </a:r>
            <a:r>
              <a:rPr lang="en-US" sz="1400" dirty="0" err="1">
                <a:solidFill>
                  <a:prstClr val="black"/>
                </a:solidFill>
              </a:rPr>
              <a:t>Shokef</a:t>
            </a:r>
            <a:r>
              <a:rPr lang="en-US" sz="1400" dirty="0">
                <a:solidFill>
                  <a:prstClr val="black"/>
                </a:solidFill>
              </a:rPr>
              <a:t>, E. (2013). Going global: Developing management students' cultural intelligence and global identity in culturally diverse virtual teams. Academy of Management Learning &amp; Education, 12, 330–355. doi:10.5465/amle.2012.0200</a:t>
            </a:r>
          </a:p>
          <a:p>
            <a:pPr marL="0" lvl="0" indent="0">
              <a:spcBef>
                <a:spcPts val="0"/>
              </a:spcBef>
              <a:spcAft>
                <a:spcPts val="1200"/>
              </a:spcAft>
              <a:buNone/>
            </a:pPr>
            <a:r>
              <a:rPr lang="en-US" sz="1400" dirty="0" err="1">
                <a:solidFill>
                  <a:prstClr val="black"/>
                </a:solidFill>
              </a:rPr>
              <a:t>Gabrenya</a:t>
            </a:r>
            <a:r>
              <a:rPr lang="en-US" sz="1400" dirty="0">
                <a:solidFill>
                  <a:prstClr val="black"/>
                </a:solidFill>
              </a:rPr>
              <a:t>, W. K., Jr., Griffith, R. L., </a:t>
            </a:r>
            <a:r>
              <a:rPr lang="en-US" sz="1400" dirty="0" err="1">
                <a:solidFill>
                  <a:prstClr val="black"/>
                </a:solidFill>
              </a:rPr>
              <a:t>Moukarzel</a:t>
            </a:r>
            <a:r>
              <a:rPr lang="en-US" sz="1400" dirty="0">
                <a:solidFill>
                  <a:prstClr val="black"/>
                </a:solidFill>
              </a:rPr>
              <a:t>, R. G., </a:t>
            </a:r>
            <a:r>
              <a:rPr lang="en-US" sz="1400" dirty="0" err="1">
                <a:solidFill>
                  <a:prstClr val="black"/>
                </a:solidFill>
              </a:rPr>
              <a:t>Pomerance</a:t>
            </a:r>
            <a:r>
              <a:rPr lang="en-US" sz="1400" dirty="0">
                <a:solidFill>
                  <a:prstClr val="black"/>
                </a:solidFill>
              </a:rPr>
              <a:t>, M. H., &amp; Reid, P. A. (2012). Theoretical and practical advances in the assessment of cross-cultural competence. In D. D. </a:t>
            </a:r>
            <a:r>
              <a:rPr lang="en-US" sz="1400" dirty="0" err="1">
                <a:solidFill>
                  <a:prstClr val="black"/>
                </a:solidFill>
              </a:rPr>
              <a:t>Schmorrow</a:t>
            </a:r>
            <a:r>
              <a:rPr lang="en-US" sz="1400" dirty="0">
                <a:solidFill>
                  <a:prstClr val="black"/>
                </a:solidFill>
              </a:rPr>
              <a:t> &amp; D. M. Nicholson (Eds.), Advances in design for cross-cultural activities (pp. 317–332). Boca Raton, FL, US: Taylor &amp; Francis.</a:t>
            </a:r>
          </a:p>
          <a:p>
            <a:pPr marL="0" lvl="0" indent="0">
              <a:spcBef>
                <a:spcPts val="0"/>
              </a:spcBef>
              <a:spcAft>
                <a:spcPts val="1200"/>
              </a:spcAft>
              <a:buNone/>
            </a:pPr>
            <a:r>
              <a:rPr lang="en-US" sz="1400" dirty="0">
                <a:solidFill>
                  <a:prstClr val="black"/>
                </a:solidFill>
              </a:rPr>
              <a:t>Gaeta, M., </a:t>
            </a:r>
            <a:r>
              <a:rPr lang="en-US" sz="1400" dirty="0" err="1">
                <a:solidFill>
                  <a:prstClr val="black"/>
                </a:solidFill>
              </a:rPr>
              <a:t>Orciuoli</a:t>
            </a:r>
            <a:r>
              <a:rPr lang="en-US" sz="1400" dirty="0">
                <a:solidFill>
                  <a:prstClr val="black"/>
                </a:solidFill>
              </a:rPr>
              <a:t>, F., Lola, V., &amp; </a:t>
            </a:r>
            <a:r>
              <a:rPr lang="en-US" sz="1400" dirty="0" err="1">
                <a:solidFill>
                  <a:prstClr val="black"/>
                </a:solidFill>
              </a:rPr>
              <a:t>Senatore</a:t>
            </a:r>
            <a:r>
              <a:rPr lang="en-US" sz="1400" dirty="0">
                <a:solidFill>
                  <a:prstClr val="black"/>
                </a:solidFill>
              </a:rPr>
              <a:t>, S. (2011). A fuzzy agent-based approach to trust-based competency management. In IEEE International Conference on Fuzzy Systems (pp. 102–109). Piscataway, NJ, US: Institute of Electrical and Electronics Engineers. doi:10.1109/FUZZY.2011.6007603</a:t>
            </a:r>
          </a:p>
          <a:p>
            <a:pPr marL="0" marR="0" indent="0">
              <a:spcBef>
                <a:spcPts val="0"/>
              </a:spcBef>
              <a:spcAft>
                <a:spcPts val="1200"/>
              </a:spcAft>
              <a:buNone/>
            </a:pPr>
            <a:r>
              <a:rPr lang="en-US" sz="1400" dirty="0">
                <a:ea typeface="MS Mincho" panose="02020609040205080304" pitchFamily="49" charset="-128"/>
              </a:rPr>
              <a:t>Gilson, L. L., Maynard, M. T., Young, N. J., </a:t>
            </a:r>
            <a:r>
              <a:rPr lang="en-US" sz="1400" dirty="0" err="1">
                <a:ea typeface="MS Mincho" panose="02020609040205080304" pitchFamily="49" charset="-128"/>
              </a:rPr>
              <a:t>Vartiainen</a:t>
            </a:r>
            <a:r>
              <a:rPr lang="en-US" sz="1400" dirty="0">
                <a:ea typeface="MS Mincho" panose="02020609040205080304" pitchFamily="49" charset="-128"/>
              </a:rPr>
              <a:t>, M., &amp; </a:t>
            </a:r>
            <a:r>
              <a:rPr lang="en-US" sz="1400" dirty="0" err="1">
                <a:ea typeface="MS Mincho" panose="02020609040205080304" pitchFamily="49" charset="-128"/>
              </a:rPr>
              <a:t>Hakonen</a:t>
            </a:r>
            <a:r>
              <a:rPr lang="en-US" sz="1400" dirty="0">
                <a:ea typeface="MS Mincho" panose="02020609040205080304" pitchFamily="49" charset="-128"/>
              </a:rPr>
              <a:t>, M. (2015). Virtual teams research: 10 years, 10 themes, and 10 opportunities. Journal of Management, 41, 1313–1337. doi:10.1177/0149206314559946</a:t>
            </a:r>
          </a:p>
          <a:p>
            <a:pPr marL="0" marR="0" indent="0">
              <a:spcBef>
                <a:spcPts val="0"/>
              </a:spcBef>
              <a:spcAft>
                <a:spcPts val="1200"/>
              </a:spcAft>
              <a:buNone/>
            </a:pPr>
            <a:r>
              <a:rPr lang="en-US" sz="1400" dirty="0">
                <a:ea typeface="MS Mincho" panose="02020609040205080304" pitchFamily="49" charset="-128"/>
              </a:rPr>
              <a:t>Henderson, L. S., Stackman, R. W., &amp; Lindekilde, R. (2016). The centrality of communication norm alignment, role clarity, and trust in global team projects. </a:t>
            </a:r>
            <a:r>
              <a:rPr lang="en-US" sz="1400" i="1" dirty="0">
                <a:ea typeface="MS Mincho" panose="02020609040205080304" pitchFamily="49" charset="-128"/>
              </a:rPr>
              <a:t>International Journal of Project Management, 34, </a:t>
            </a:r>
            <a:r>
              <a:rPr lang="en-US" sz="1400" dirty="0">
                <a:ea typeface="MS Mincho" panose="02020609040205080304" pitchFamily="49" charset="-128"/>
              </a:rPr>
              <a:t>1717–1730. doi:10.1016/j</a:t>
            </a:r>
            <a:br>
              <a:rPr lang="en-US" sz="1400" dirty="0">
                <a:ea typeface="MS Mincho" panose="02020609040205080304" pitchFamily="49" charset="-128"/>
              </a:rPr>
            </a:br>
            <a:r>
              <a:rPr lang="en-US" sz="1400" dirty="0">
                <a:ea typeface="MS Mincho" panose="02020609040205080304" pitchFamily="49" charset="-128"/>
              </a:rPr>
              <a:t>.ijproman.2016.09.012</a:t>
            </a:r>
          </a:p>
          <a:p>
            <a:pPr marL="0" marR="0" indent="0">
              <a:spcBef>
                <a:spcPts val="0"/>
              </a:spcBef>
              <a:spcAft>
                <a:spcPts val="1200"/>
              </a:spcAft>
              <a:buNone/>
            </a:pPr>
            <a:r>
              <a:rPr lang="en-US" sz="1400" dirty="0" err="1">
                <a:ea typeface="MS Mincho" panose="02020609040205080304" pitchFamily="49" charset="-128"/>
              </a:rPr>
              <a:t>Jurse</a:t>
            </a:r>
            <a:r>
              <a:rPr lang="en-US" sz="1400" dirty="0">
                <a:ea typeface="MS Mincho" panose="02020609040205080304" pitchFamily="49" charset="-128"/>
              </a:rPr>
              <a:t>, M., &amp; </a:t>
            </a:r>
            <a:r>
              <a:rPr lang="en-US" sz="1400" dirty="0" err="1">
                <a:ea typeface="MS Mincho" panose="02020609040205080304" pitchFamily="49" charset="-128"/>
              </a:rPr>
              <a:t>Mulej</a:t>
            </a:r>
            <a:r>
              <a:rPr lang="en-US" sz="1400" dirty="0">
                <a:ea typeface="MS Mincho" panose="02020609040205080304" pitchFamily="49" charset="-128"/>
              </a:rPr>
              <a:t>, M. (2011). The complexities of business school alignment with the emerging globalization of business education. </a:t>
            </a:r>
            <a:r>
              <a:rPr lang="en-US" sz="1400" dirty="0" err="1">
                <a:ea typeface="MS Mincho" panose="02020609040205080304" pitchFamily="49" charset="-128"/>
              </a:rPr>
              <a:t>Kybernetes</a:t>
            </a:r>
            <a:r>
              <a:rPr lang="en-US" sz="1400" dirty="0">
                <a:ea typeface="MS Mincho" panose="02020609040205080304" pitchFamily="49" charset="-128"/>
              </a:rPr>
              <a:t>, 40, 1440–1450. doi:10.1108/03684921111169477</a:t>
            </a:r>
          </a:p>
          <a:p>
            <a:pPr marL="0" marR="0" indent="0">
              <a:spcBef>
                <a:spcPts val="0"/>
              </a:spcBef>
              <a:spcAft>
                <a:spcPts val="1200"/>
              </a:spcAft>
              <a:buNone/>
            </a:pPr>
            <a:r>
              <a:rPr lang="en-US" sz="1400" dirty="0" err="1">
                <a:solidFill>
                  <a:prstClr val="black"/>
                </a:solidFill>
              </a:rPr>
              <a:t>Kiznyte</a:t>
            </a:r>
            <a:r>
              <a:rPr lang="en-US" sz="1400" dirty="0">
                <a:solidFill>
                  <a:prstClr val="black"/>
                </a:solidFill>
              </a:rPr>
              <a:t>, J., </a:t>
            </a:r>
            <a:r>
              <a:rPr lang="en-US" sz="1400" dirty="0" err="1">
                <a:solidFill>
                  <a:prstClr val="black"/>
                </a:solidFill>
              </a:rPr>
              <a:t>Ciutiene</a:t>
            </a:r>
            <a:r>
              <a:rPr lang="en-US" sz="1400" dirty="0">
                <a:solidFill>
                  <a:prstClr val="black"/>
                </a:solidFill>
              </a:rPr>
              <a:t>, R., &amp; </a:t>
            </a:r>
            <a:r>
              <a:rPr lang="en-US" sz="1400" dirty="0" err="1">
                <a:solidFill>
                  <a:prstClr val="black"/>
                </a:solidFill>
              </a:rPr>
              <a:t>Dechange</a:t>
            </a:r>
            <a:r>
              <a:rPr lang="en-US" sz="1400" dirty="0">
                <a:solidFill>
                  <a:prstClr val="black"/>
                </a:solidFill>
              </a:rPr>
              <a:t>, A. (2015). Applying cultural intelligence in international project management. PM World Journal, 4(6), 202–213.</a:t>
            </a:r>
          </a:p>
          <a:p>
            <a:pPr marL="0" lvl="0" indent="0">
              <a:spcBef>
                <a:spcPts val="0"/>
              </a:spcBef>
              <a:spcAft>
                <a:spcPts val="1200"/>
              </a:spcAft>
              <a:buNone/>
            </a:pPr>
            <a:r>
              <a:rPr lang="en-US" sz="1400" dirty="0">
                <a:solidFill>
                  <a:prstClr val="black"/>
                </a:solidFill>
                <a:ea typeface="MS Mincho" panose="02020609040205080304" pitchFamily="49" charset="-128"/>
              </a:rPr>
              <a:t>Lee, L.-Y., Veasna, S., &amp; Wu, W.-Y. (2013). The effects of social support and transformational leadership on expatriate adjustment and performance:  The moderating roles of socialization experience and cultural intelligence. Career Development International, 18, 377–415. doi:10.1108/CDI-06-2012-0062</a:t>
            </a:r>
          </a:p>
          <a:p>
            <a:pPr marL="0" lvl="0" indent="0">
              <a:spcBef>
                <a:spcPts val="0"/>
              </a:spcBef>
              <a:spcAft>
                <a:spcPts val="1200"/>
              </a:spcAft>
              <a:buNone/>
            </a:pPr>
            <a:r>
              <a:rPr lang="en-US" sz="1400" dirty="0" err="1">
                <a:solidFill>
                  <a:prstClr val="black"/>
                </a:solidFill>
                <a:ea typeface="MS Mincho" panose="02020609040205080304" pitchFamily="49" charset="-128"/>
              </a:rPr>
              <a:t>Maerki</a:t>
            </a:r>
            <a:r>
              <a:rPr lang="en-US" sz="1400" dirty="0">
                <a:solidFill>
                  <a:prstClr val="black"/>
                </a:solidFill>
                <a:ea typeface="MS Mincho" panose="02020609040205080304" pitchFamily="49" charset="-128"/>
              </a:rPr>
              <a:t>, H. U. (2008). Are business schools studying and teaching the right things? Journal of Management Development, 27, 425–430. doi:10.1108/0262710810866769</a:t>
            </a:r>
          </a:p>
          <a:p>
            <a:pPr marL="0" indent="0">
              <a:buNone/>
            </a:pPr>
            <a:endParaRPr lang="en-US" dirty="0"/>
          </a:p>
        </p:txBody>
      </p:sp>
      <p:sp>
        <p:nvSpPr>
          <p:cNvPr id="4" name="Footer Placeholder 3">
            <a:extLst>
              <a:ext uri="{FF2B5EF4-FFF2-40B4-BE49-F238E27FC236}">
                <a16:creationId xmlns:a16="http://schemas.microsoft.com/office/drawing/2014/main" id="{6A3EE419-B7E0-43AC-8CE4-EE55BE0B2AE6}"/>
              </a:ext>
            </a:extLst>
          </p:cNvPr>
          <p:cNvSpPr>
            <a:spLocks noGrp="1"/>
          </p:cNvSpPr>
          <p:nvPr>
            <p:ph type="ftr" sz="quarter" idx="11"/>
          </p:nvPr>
        </p:nvSpPr>
        <p:spPr/>
        <p:txBody>
          <a:bodyPr/>
          <a:lstStyle/>
          <a:p>
            <a:r>
              <a:rPr lang="en-US" dirty="0"/>
              <a:t>Created and Presented by Maria Randazzo-Davis, Ph.D., and Christopher Nelson, Ph.D.</a:t>
            </a:r>
          </a:p>
        </p:txBody>
      </p:sp>
    </p:spTree>
    <p:extLst>
      <p:ext uri="{BB962C8B-B14F-4D97-AF65-F5344CB8AC3E}">
        <p14:creationId xmlns:p14="http://schemas.microsoft.com/office/powerpoint/2010/main" val="331559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F9571-2EFB-4F93-BA45-D5103A5AD9EE}"/>
              </a:ext>
            </a:extLst>
          </p:cNvPr>
          <p:cNvSpPr>
            <a:spLocks noGrp="1"/>
          </p:cNvSpPr>
          <p:nvPr>
            <p:ph type="title"/>
          </p:nvPr>
        </p:nvSpPr>
        <p:spPr>
          <a:xfrm>
            <a:off x="0" y="1"/>
            <a:ext cx="11353800" cy="1190846"/>
          </a:xfrm>
        </p:spPr>
        <p:txBody>
          <a:bodyPr>
            <a:normAutofit/>
          </a:bodyPr>
          <a:lstStyle/>
          <a:p>
            <a:r>
              <a:rPr lang="en-US" sz="4000" b="1" dirty="0">
                <a:solidFill>
                  <a:schemeClr val="bg2">
                    <a:lumMod val="50000"/>
                  </a:schemeClr>
                </a:solidFill>
                <a:latin typeface="Palatino Linotype" panose="02040502050505030304" pitchFamily="18" charset="0"/>
              </a:rPr>
              <a:t>References</a:t>
            </a:r>
          </a:p>
        </p:txBody>
      </p:sp>
      <p:sp>
        <p:nvSpPr>
          <p:cNvPr id="3" name="Content Placeholder 2">
            <a:extLst>
              <a:ext uri="{FF2B5EF4-FFF2-40B4-BE49-F238E27FC236}">
                <a16:creationId xmlns:a16="http://schemas.microsoft.com/office/drawing/2014/main" id="{8046F46E-05A4-4168-A1A9-610D5F3738F7}"/>
              </a:ext>
            </a:extLst>
          </p:cNvPr>
          <p:cNvSpPr>
            <a:spLocks noGrp="1"/>
          </p:cNvSpPr>
          <p:nvPr>
            <p:ph idx="1"/>
          </p:nvPr>
        </p:nvSpPr>
        <p:spPr>
          <a:xfrm>
            <a:off x="0" y="935666"/>
            <a:ext cx="12192000" cy="5420684"/>
          </a:xfrm>
        </p:spPr>
        <p:txBody>
          <a:bodyPr>
            <a:normAutofit/>
          </a:bodyPr>
          <a:lstStyle/>
          <a:p>
            <a:pPr marL="0" marR="0" indent="0">
              <a:spcBef>
                <a:spcPts val="0"/>
              </a:spcBef>
              <a:spcAft>
                <a:spcPts val="1200"/>
              </a:spcAft>
              <a:buNone/>
            </a:pPr>
            <a:r>
              <a:rPr lang="en-US" sz="1400" dirty="0">
                <a:ea typeface="MS Mincho" panose="02020609040205080304" pitchFamily="49" charset="-128"/>
              </a:rPr>
              <a:t>Moon, T. (2013). The effects of cultural intelligence on performance in multicultural teams. Journal of Applied Social Psychology, 43, 2414–2425. doi:10.1111/jasp.12189</a:t>
            </a:r>
          </a:p>
          <a:p>
            <a:pPr marL="0" marR="0" indent="0">
              <a:spcBef>
                <a:spcPts val="0"/>
              </a:spcBef>
              <a:spcAft>
                <a:spcPts val="1200"/>
              </a:spcAft>
              <a:buNone/>
            </a:pPr>
            <a:r>
              <a:rPr lang="en-US" sz="1400" dirty="0" err="1">
                <a:ea typeface="MS Mincho" panose="02020609040205080304" pitchFamily="49" charset="-128"/>
              </a:rPr>
              <a:t>Nederveen</a:t>
            </a:r>
            <a:r>
              <a:rPr lang="en-US" sz="1400" dirty="0">
                <a:ea typeface="MS Mincho" panose="02020609040205080304" pitchFamily="49" charset="-128"/>
              </a:rPr>
              <a:t> Pieterse, A., van Knippenberg, D., &amp; van </a:t>
            </a:r>
            <a:r>
              <a:rPr lang="en-US" sz="1400" dirty="0" err="1">
                <a:ea typeface="MS Mincho" panose="02020609040205080304" pitchFamily="49" charset="-128"/>
              </a:rPr>
              <a:t>Dierendonck</a:t>
            </a:r>
            <a:r>
              <a:rPr lang="en-US" sz="1400" dirty="0">
                <a:ea typeface="MS Mincho" panose="02020609040205080304" pitchFamily="49" charset="-128"/>
              </a:rPr>
              <a:t>, D. (2013). Cultural diversity and team performance: The role of team member goal orientation. Academy of Management Journal, 56, 782–804. doi:10.5465/amj.2010.0992</a:t>
            </a:r>
          </a:p>
          <a:p>
            <a:pPr marL="0" marR="0" indent="0">
              <a:spcBef>
                <a:spcPts val="0"/>
              </a:spcBef>
              <a:spcAft>
                <a:spcPts val="1200"/>
              </a:spcAft>
              <a:buNone/>
            </a:pPr>
            <a:r>
              <a:rPr lang="en-US" sz="1400" dirty="0">
                <a:ea typeface="MS Mincho" panose="02020609040205080304" pitchFamily="49" charset="-128"/>
              </a:rPr>
              <a:t>Ott, D. L., &amp; </a:t>
            </a:r>
            <a:r>
              <a:rPr lang="en-US" sz="1400" dirty="0" err="1">
                <a:ea typeface="MS Mincho" panose="02020609040205080304" pitchFamily="49" charset="-128"/>
              </a:rPr>
              <a:t>Michailova</a:t>
            </a:r>
            <a:r>
              <a:rPr lang="en-US" sz="1400" dirty="0">
                <a:ea typeface="MS Mincho" panose="02020609040205080304" pitchFamily="49" charset="-128"/>
              </a:rPr>
              <a:t>, S. (2016). Cultural intelligence: A review and new research avenues. International Journal of Management Reviews, 20(1), 1–21. doi:10.1111/ijmr.12118</a:t>
            </a:r>
          </a:p>
          <a:p>
            <a:pPr marL="0" marR="0" indent="0">
              <a:spcBef>
                <a:spcPts val="0"/>
              </a:spcBef>
              <a:spcAft>
                <a:spcPts val="1200"/>
              </a:spcAft>
              <a:buNone/>
            </a:pPr>
            <a:r>
              <a:rPr lang="en-US" sz="1400" dirty="0">
                <a:ea typeface="MS Mincho" panose="02020609040205080304" pitchFamily="49" charset="-128"/>
              </a:rPr>
              <a:t>Paul, R., Drake, J. R., &amp; Liang, H. (2016). Global virtual team performance: The effect of coordination effectiveness, trust, and team cohesion. </a:t>
            </a:r>
            <a:r>
              <a:rPr lang="en-US" sz="1400" i="1" dirty="0">
                <a:ea typeface="MS Mincho" panose="02020609040205080304" pitchFamily="49" charset="-128"/>
              </a:rPr>
              <a:t>IEEE Transactions on Professional Communication, 59,</a:t>
            </a:r>
            <a:r>
              <a:rPr lang="en-US" sz="1400" dirty="0">
                <a:ea typeface="MS Mincho" panose="02020609040205080304" pitchFamily="49" charset="-128"/>
              </a:rPr>
              <a:t> 186–202. doi:10.1109/TPC.2016.2583319</a:t>
            </a:r>
          </a:p>
          <a:p>
            <a:pPr marL="0" indent="0">
              <a:buNone/>
            </a:pPr>
            <a:r>
              <a:rPr lang="en-US" sz="1400" dirty="0" err="1">
                <a:ea typeface="MS Mincho" panose="02020609040205080304" pitchFamily="49" charset="-128"/>
              </a:rPr>
              <a:t>Rehg</a:t>
            </a:r>
            <a:r>
              <a:rPr lang="en-US" sz="1400" dirty="0">
                <a:ea typeface="MS Mincho" panose="02020609040205080304" pitchFamily="49" charset="-128"/>
              </a:rPr>
              <a:t>, M. T., Gundlach, M. J., &amp; Grigorian, R. A. (2012). Examining the influence of cross-cultural training on cultural intelligence and specific self-efficacy. Cross-Cultural Management: An International Journal, 19, 215–232. doi:10.1108/13527601212219892</a:t>
            </a:r>
          </a:p>
          <a:p>
            <a:pPr marL="0" indent="0">
              <a:buNone/>
            </a:pPr>
            <a:r>
              <a:rPr lang="en-US" sz="1400" dirty="0">
                <a:ea typeface="MS Mincho" panose="02020609040205080304" pitchFamily="49" charset="-128"/>
              </a:rPr>
              <a:t>Sarker, S., Ahuja, M., Sarker, S., &amp; </a:t>
            </a:r>
            <a:r>
              <a:rPr lang="en-US" sz="1400" dirty="0" err="1">
                <a:ea typeface="MS Mincho" panose="02020609040205080304" pitchFamily="49" charset="-128"/>
              </a:rPr>
              <a:t>Kirkeby</a:t>
            </a:r>
            <a:r>
              <a:rPr lang="en-US" sz="1400" dirty="0">
                <a:ea typeface="MS Mincho" panose="02020609040205080304" pitchFamily="49" charset="-128"/>
              </a:rPr>
              <a:t>, S. (2011). The role of communication and trust in global virtual teams: A social network perspective. Journal of Management Information Systems, 28(1), 273–309. doi:10.2753/MIS0742-1222280109</a:t>
            </a:r>
          </a:p>
          <a:p>
            <a:pPr marL="0" indent="0">
              <a:buNone/>
            </a:pPr>
            <a:r>
              <a:rPr lang="en-US" sz="1400" dirty="0" err="1">
                <a:ea typeface="MS Mincho" panose="02020609040205080304" pitchFamily="49" charset="-128"/>
              </a:rPr>
              <a:t>Solansky</a:t>
            </a:r>
            <a:r>
              <a:rPr lang="en-US" sz="1400" dirty="0">
                <a:ea typeface="MS Mincho" panose="02020609040205080304" pitchFamily="49" charset="-128"/>
              </a:rPr>
              <a:t>, S. T. (2011). Team identification: A determining factor of performance. </a:t>
            </a:r>
            <a:r>
              <a:rPr lang="en-US" sz="1400" i="1" dirty="0">
                <a:ea typeface="MS Mincho" panose="02020609040205080304" pitchFamily="49" charset="-128"/>
              </a:rPr>
              <a:t>Journal of Managerial Psychology, 26,</a:t>
            </a:r>
            <a:r>
              <a:rPr lang="en-US" sz="1400" dirty="0">
                <a:ea typeface="MS Mincho" panose="02020609040205080304" pitchFamily="49" charset="-128"/>
              </a:rPr>
              <a:t> 247–258. doi:10.1108/0683941111112677</a:t>
            </a:r>
          </a:p>
          <a:p>
            <a:pPr marL="0" indent="0">
              <a:buNone/>
            </a:pPr>
            <a:r>
              <a:rPr lang="en-US" sz="1400" dirty="0"/>
              <a:t>Taras, V., </a:t>
            </a:r>
            <a:r>
              <a:rPr lang="en-US" sz="1400" dirty="0" err="1"/>
              <a:t>Caprar</a:t>
            </a:r>
            <a:r>
              <a:rPr lang="en-US" sz="1400" dirty="0"/>
              <a:t>, D., Rottig, D., Sarala, R., Zakaria, N., Zhao, F., … Huang, V. (2013). A global classroom? Evaluating the effectiveness of global virtual collaboration as a teaching tool in management education. </a:t>
            </a:r>
            <a:r>
              <a:rPr lang="en-US" sz="1400" i="1" dirty="0"/>
              <a:t>Academy of Management Learning &amp; Education, 12, </a:t>
            </a:r>
            <a:r>
              <a:rPr lang="en-US" sz="1400" dirty="0"/>
              <a:t>414–435. doi:10.5465/amel.2012.0195</a:t>
            </a:r>
          </a:p>
          <a:p>
            <a:pPr marL="0" indent="0">
              <a:buNone/>
            </a:pPr>
            <a:r>
              <a:rPr lang="en-US" sz="1400" dirty="0"/>
              <a:t>Taras, V., Bryla, P., </a:t>
            </a:r>
            <a:r>
              <a:rPr lang="en-US" sz="1400" dirty="0" err="1"/>
              <a:t>Forquer</a:t>
            </a:r>
            <a:r>
              <a:rPr lang="en-US" sz="1400" dirty="0"/>
              <a:t>, S., Jimenez, A., Minor, M., Muth, T., … Zdravkovic, S. (2012). Changing the face of international business education: The X-Culture project. </a:t>
            </a:r>
            <a:r>
              <a:rPr lang="en-US" sz="1400" i="1" dirty="0"/>
              <a:t>Academy of International Business Insights, 12, </a:t>
            </a:r>
            <a:r>
              <a:rPr lang="en-US" sz="1400" dirty="0"/>
              <a:t>11–17. Retrieved from </a:t>
            </a:r>
            <a:r>
              <a:rPr lang="en-US" sz="1400" dirty="0">
                <a:hlinkClick r:id="rId2"/>
              </a:rPr>
              <a:t>https://libres.uncg.edu/ir/uncg/f/R_Sarala_Changing_2012.pdf</a:t>
            </a:r>
            <a:endParaRPr lang="en-US" sz="1400" dirty="0"/>
          </a:p>
          <a:p>
            <a:pPr marL="0" indent="0">
              <a:buNone/>
            </a:pPr>
            <a:r>
              <a:rPr lang="en-US" sz="1400" dirty="0" err="1"/>
              <a:t>Tullar</a:t>
            </a:r>
            <a:r>
              <a:rPr lang="en-US" sz="1400" dirty="0"/>
              <a:t>, W. L., &amp; Taras, V. (2017). Free riding: A multi-cultural study. International Journal of the Academic Business World, 11(1), 39–48.</a:t>
            </a:r>
          </a:p>
          <a:p>
            <a:pPr marL="0" indent="0">
              <a:buNone/>
            </a:pPr>
            <a:r>
              <a:rPr lang="en-US" sz="1400" dirty="0"/>
              <a:t>Zander, L., Zettinig, P., &amp; Makela, K. (2013). Leading global virtual teams to success. </a:t>
            </a:r>
            <a:r>
              <a:rPr lang="en-US" sz="1400" i="1" dirty="0"/>
              <a:t>Organizational Dynamics, 42, </a:t>
            </a:r>
            <a:r>
              <a:rPr lang="en-US" sz="1400" dirty="0"/>
              <a:t>228–237. doi:10.1016/j.orgdyn.2013.06.008</a:t>
            </a:r>
          </a:p>
          <a:p>
            <a:pPr marL="0" indent="0">
              <a:buNone/>
            </a:pPr>
            <a:endParaRPr lang="en-US" dirty="0"/>
          </a:p>
        </p:txBody>
      </p:sp>
      <p:sp>
        <p:nvSpPr>
          <p:cNvPr id="4" name="Footer Placeholder 3">
            <a:extLst>
              <a:ext uri="{FF2B5EF4-FFF2-40B4-BE49-F238E27FC236}">
                <a16:creationId xmlns:a16="http://schemas.microsoft.com/office/drawing/2014/main" id="{1A870D85-795C-4BAC-BC7D-C0111909A066}"/>
              </a:ext>
            </a:extLst>
          </p:cNvPr>
          <p:cNvSpPr>
            <a:spLocks noGrp="1"/>
          </p:cNvSpPr>
          <p:nvPr>
            <p:ph type="ftr" sz="quarter" idx="11"/>
          </p:nvPr>
        </p:nvSpPr>
        <p:spPr/>
        <p:txBody>
          <a:bodyPr/>
          <a:lstStyle/>
          <a:p>
            <a:r>
              <a:rPr lang="en-US" dirty="0"/>
              <a:t>Created and Presented by Maria Randazzo-Davis, Ph.D., and Christopher Nelson, Ph.D.</a:t>
            </a:r>
          </a:p>
        </p:txBody>
      </p:sp>
    </p:spTree>
    <p:extLst>
      <p:ext uri="{BB962C8B-B14F-4D97-AF65-F5344CB8AC3E}">
        <p14:creationId xmlns:p14="http://schemas.microsoft.com/office/powerpoint/2010/main" val="405293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EE6F3-30C1-48C8-8B37-E05AD5D014A4}"/>
              </a:ext>
            </a:extLst>
          </p:cNvPr>
          <p:cNvSpPr>
            <a:spLocks noGrp="1"/>
          </p:cNvSpPr>
          <p:nvPr>
            <p:ph type="title"/>
          </p:nvPr>
        </p:nvSpPr>
        <p:spPr>
          <a:xfrm>
            <a:off x="838200" y="297890"/>
            <a:ext cx="10515600" cy="1325563"/>
          </a:xfrm>
        </p:spPr>
        <p:txBody>
          <a:bodyPr/>
          <a:lstStyle/>
          <a:p>
            <a:r>
              <a:rPr lang="en-US" sz="4000" b="1" dirty="0">
                <a:solidFill>
                  <a:schemeClr val="bg2">
                    <a:lumMod val="50000"/>
                  </a:schemeClr>
                </a:solidFill>
                <a:latin typeface="Palatino Linotype" panose="02040502050505030304" pitchFamily="18" charset="0"/>
              </a:rPr>
              <a:t>Introduction</a:t>
            </a:r>
            <a:br>
              <a:rPr lang="en-US" dirty="0">
                <a:latin typeface="Palatino Linotype" panose="02040502050505030304" pitchFamily="18" charset="0"/>
              </a:rPr>
            </a:br>
            <a:endParaRPr lang="en-US"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761215E2-0E75-4D07-935A-77E4F9669818}"/>
              </a:ext>
            </a:extLst>
          </p:cNvPr>
          <p:cNvSpPr>
            <a:spLocks noGrp="1"/>
          </p:cNvSpPr>
          <p:nvPr>
            <p:ph idx="1"/>
          </p:nvPr>
        </p:nvSpPr>
        <p:spPr>
          <a:xfrm>
            <a:off x="838200" y="1242646"/>
            <a:ext cx="10515600" cy="5041893"/>
          </a:xfrm>
        </p:spPr>
        <p:txBody>
          <a:bodyPr>
            <a:normAutofit/>
          </a:bodyPr>
          <a:lstStyle/>
          <a:p>
            <a:r>
              <a:rPr lang="en-US" sz="2200" dirty="0">
                <a:ea typeface="Times New Roman" panose="02020603050405020304" pitchFamily="18" charset="0"/>
              </a:rPr>
              <a:t>Modern organizational success relies on competing in a globalized environment while creating new ideas, accessing innovative strategies, and effectively managing those ideas and strategies (</a:t>
            </a:r>
            <a:r>
              <a:rPr lang="en-US" sz="2200" dirty="0" err="1">
                <a:ea typeface="Times New Roman" panose="02020603050405020304" pitchFamily="18" charset="0"/>
              </a:rPr>
              <a:t>Dereli</a:t>
            </a:r>
            <a:r>
              <a:rPr lang="en-US" sz="2200" dirty="0">
                <a:ea typeface="Times New Roman" panose="02020603050405020304" pitchFamily="18" charset="0"/>
              </a:rPr>
              <a:t>, 2015).</a:t>
            </a:r>
            <a:endParaRPr lang="en-US" sz="2200" dirty="0">
              <a:effectLst/>
              <a:ea typeface="Times New Roman" panose="02020603050405020304" pitchFamily="18" charset="0"/>
            </a:endParaRPr>
          </a:p>
          <a:p>
            <a:r>
              <a:rPr lang="en-US" sz="2200" dirty="0">
                <a:ea typeface="Times New Roman" panose="02020603050405020304" pitchFamily="18" charset="0"/>
              </a:rPr>
              <a:t>While the </a:t>
            </a:r>
            <a:r>
              <a:rPr lang="en-US" sz="2200" dirty="0">
                <a:effectLst/>
                <a:ea typeface="Times New Roman" panose="02020603050405020304" pitchFamily="18" charset="0"/>
              </a:rPr>
              <a:t>evolution of technology will continue and poses a risk to organizations' survival. Companies' survival depends on their ability to transform the organization and compete globally (</a:t>
            </a:r>
            <a:r>
              <a:rPr lang="en-US" sz="2200" dirty="0" err="1">
                <a:effectLst/>
                <a:ea typeface="Times New Roman" panose="02020603050405020304" pitchFamily="18" charset="0"/>
              </a:rPr>
              <a:t>Maerki</a:t>
            </a:r>
            <a:r>
              <a:rPr lang="en-US" sz="2200" dirty="0">
                <a:effectLst/>
                <a:ea typeface="Times New Roman" panose="02020603050405020304" pitchFamily="18" charset="0"/>
              </a:rPr>
              <a:t>, 2008).</a:t>
            </a:r>
          </a:p>
          <a:p>
            <a:r>
              <a:rPr lang="en-US" sz="2200" dirty="0">
                <a:effectLst/>
                <a:ea typeface="Calibri" panose="020F0502020204030204" pitchFamily="34" charset="0"/>
              </a:rPr>
              <a:t>Technological advancements have fueled the proliferation of virtual teams, seamlessly connecting individuals from varied locations and allowing them to work together. This digital interconnectedness yields substantial benefits to an organization, enhancing productivity and fostering innovation, as asserted by Gilson</a:t>
            </a:r>
            <a:r>
              <a:rPr lang="en-US" sz="2200" dirty="0">
                <a:ea typeface="Calibri" panose="020F0502020204030204" pitchFamily="34" charset="0"/>
              </a:rPr>
              <a:t> et al.</a:t>
            </a:r>
            <a:r>
              <a:rPr lang="en-US" sz="2200" dirty="0">
                <a:effectLst/>
                <a:ea typeface="Calibri" panose="020F0502020204030204" pitchFamily="34" charset="0"/>
              </a:rPr>
              <a:t>, 2013, and further corroborated by Gilson</a:t>
            </a:r>
            <a:r>
              <a:rPr lang="en-US" sz="2200" dirty="0">
                <a:ea typeface="Calibri" panose="020F0502020204030204" pitchFamily="34" charset="0"/>
              </a:rPr>
              <a:t> et al.,</a:t>
            </a:r>
            <a:r>
              <a:rPr lang="en-US" sz="2200" dirty="0">
                <a:effectLst/>
                <a:ea typeface="Calibri" panose="020F0502020204030204" pitchFamily="34" charset="0"/>
              </a:rPr>
              <a:t> 2015). </a:t>
            </a:r>
            <a:endParaRPr lang="en-US" sz="2200" dirty="0">
              <a:effectLst/>
              <a:ea typeface="Times New Roman" panose="02020603050405020304" pitchFamily="18" charset="0"/>
            </a:endParaRPr>
          </a:p>
          <a:p>
            <a:r>
              <a:rPr lang="en-US" sz="2200" dirty="0">
                <a:effectLst/>
                <a:ea typeface="MS Mincho" panose="02020609040205080304" pitchFamily="49" charset="-128"/>
              </a:rPr>
              <a:t>The birth of the global virtual team (GVT) results from the manifestation of the virtual team in a cross-border scenario. A GVT can be beneficial because a virtual team reduces resource use and costs associated with the redundancy of work, time, travel, and relocation (Dekker</a:t>
            </a:r>
            <a:r>
              <a:rPr lang="en-US" sz="2200" dirty="0">
                <a:ea typeface="MS Mincho" panose="02020609040205080304" pitchFamily="49" charset="-128"/>
              </a:rPr>
              <a:t> et al., </a:t>
            </a:r>
            <a:r>
              <a:rPr lang="en-US" sz="2200" dirty="0">
                <a:effectLst/>
                <a:ea typeface="MS Mincho" panose="02020609040205080304" pitchFamily="49" charset="-128"/>
              </a:rPr>
              <a:t>2008; Gaeta et al., 2011; Hsu</a:t>
            </a:r>
            <a:r>
              <a:rPr lang="en-US" sz="2200" dirty="0">
                <a:ea typeface="MS Mincho" panose="02020609040205080304" pitchFamily="49" charset="-128"/>
              </a:rPr>
              <a:t> et al.,</a:t>
            </a:r>
            <a:r>
              <a:rPr lang="en-US" sz="2200" dirty="0">
                <a:effectLst/>
                <a:ea typeface="MS Mincho" panose="02020609040205080304" pitchFamily="49" charset="-128"/>
              </a:rPr>
              <a:t> 2011; Sarker</a:t>
            </a:r>
            <a:r>
              <a:rPr lang="en-US" sz="2200" dirty="0">
                <a:ea typeface="MS Mincho" panose="02020609040205080304" pitchFamily="49" charset="-128"/>
              </a:rPr>
              <a:t> et al.,</a:t>
            </a:r>
            <a:r>
              <a:rPr lang="en-US" sz="2200" dirty="0">
                <a:effectLst/>
                <a:ea typeface="MS Mincho" panose="02020609040205080304" pitchFamily="49" charset="-128"/>
              </a:rPr>
              <a:t> 2011).</a:t>
            </a:r>
            <a:endParaRPr lang="en-US" sz="2200" dirty="0">
              <a:effectLst/>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9B6BF688-AE07-4546-8D9B-9C3E4ED64911}"/>
              </a:ext>
            </a:extLst>
          </p:cNvPr>
          <p:cNvSpPr>
            <a:spLocks noGrp="1"/>
          </p:cNvSpPr>
          <p:nvPr>
            <p:ph type="ftr" sz="quarter" idx="11"/>
          </p:nvPr>
        </p:nvSpPr>
        <p:spPr/>
        <p:txBody>
          <a:bodyPr/>
          <a:lstStyle/>
          <a:p>
            <a:r>
              <a:rPr lang="en-US" dirty="0"/>
              <a:t>Created and Presented by Maria Randazzo-Davis, Ph.D., and Christopher Nelson, Ph.D.</a:t>
            </a:r>
          </a:p>
        </p:txBody>
      </p:sp>
    </p:spTree>
    <p:extLst>
      <p:ext uri="{BB962C8B-B14F-4D97-AF65-F5344CB8AC3E}">
        <p14:creationId xmlns:p14="http://schemas.microsoft.com/office/powerpoint/2010/main" val="26886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B3DC8-412D-FB9E-6D72-505E980626DE}"/>
              </a:ext>
            </a:extLst>
          </p:cNvPr>
          <p:cNvSpPr>
            <a:spLocks noGrp="1"/>
          </p:cNvSpPr>
          <p:nvPr>
            <p:ph type="title"/>
          </p:nvPr>
        </p:nvSpPr>
        <p:spPr>
          <a:xfrm>
            <a:off x="838200" y="109632"/>
            <a:ext cx="10515600" cy="1100603"/>
          </a:xfrm>
        </p:spPr>
        <p:txBody>
          <a:bodyPr>
            <a:normAutofit/>
          </a:bodyPr>
          <a:lstStyle/>
          <a:p>
            <a:r>
              <a:rPr lang="en-US" sz="4000" b="1" dirty="0">
                <a:solidFill>
                  <a:schemeClr val="bg2">
                    <a:lumMod val="50000"/>
                  </a:schemeClr>
                </a:solidFill>
                <a:latin typeface="Palatino Linotype" panose="02040502050505030304" pitchFamily="18" charset="0"/>
              </a:rPr>
              <a:t>Introduction</a:t>
            </a:r>
          </a:p>
        </p:txBody>
      </p:sp>
      <p:sp>
        <p:nvSpPr>
          <p:cNvPr id="3" name="Content Placeholder 2">
            <a:extLst>
              <a:ext uri="{FF2B5EF4-FFF2-40B4-BE49-F238E27FC236}">
                <a16:creationId xmlns:a16="http://schemas.microsoft.com/office/drawing/2014/main" id="{47D1D417-FC2C-FC6F-D206-C3593EE61CDF}"/>
              </a:ext>
            </a:extLst>
          </p:cNvPr>
          <p:cNvSpPr>
            <a:spLocks noGrp="1"/>
          </p:cNvSpPr>
          <p:nvPr>
            <p:ph idx="1"/>
          </p:nvPr>
        </p:nvSpPr>
        <p:spPr>
          <a:xfrm>
            <a:off x="712694" y="1153566"/>
            <a:ext cx="10641106" cy="5202784"/>
          </a:xfrm>
        </p:spPr>
        <p:txBody>
          <a:bodyPr>
            <a:noAutofit/>
          </a:bodyPr>
          <a:lstStyle/>
          <a:p>
            <a:r>
              <a:rPr lang="en-US" sz="2100" dirty="0">
                <a:effectLst/>
                <a:ea typeface="MS Mincho" panose="02020609040205080304" pitchFamily="49" charset="-128"/>
              </a:rPr>
              <a:t>International business education must introduce students to global virtual team environments to prepare students for today's global collaborative business setting. It is imperative for business students to study international business as globalization continues (Aggarwal &amp; Goodell, 2011). </a:t>
            </a:r>
          </a:p>
          <a:p>
            <a:r>
              <a:rPr lang="en-US" sz="2100" dirty="0">
                <a:effectLst/>
                <a:ea typeface="MS Mincho" panose="02020609040205080304" pitchFamily="49" charset="-128"/>
              </a:rPr>
              <a:t>University business schools and international business educators must properly educate future international business managers by creating a curriculum that provides students with the skills required to be successful in an international business environment (Eisenberg et al., 2013; </a:t>
            </a:r>
            <a:r>
              <a:rPr lang="en-US" sz="2100" dirty="0" err="1">
                <a:effectLst/>
                <a:ea typeface="MS Mincho" panose="02020609040205080304" pitchFamily="49" charset="-128"/>
              </a:rPr>
              <a:t>Jurse</a:t>
            </a:r>
            <a:r>
              <a:rPr lang="en-US" sz="2100" dirty="0">
                <a:effectLst/>
                <a:ea typeface="MS Mincho" panose="02020609040205080304" pitchFamily="49" charset="-128"/>
              </a:rPr>
              <a:t> &amp; </a:t>
            </a:r>
            <a:r>
              <a:rPr lang="en-US" sz="2100" dirty="0" err="1">
                <a:effectLst/>
                <a:ea typeface="MS Mincho" panose="02020609040205080304" pitchFamily="49" charset="-128"/>
              </a:rPr>
              <a:t>Mulej</a:t>
            </a:r>
            <a:r>
              <a:rPr lang="en-US" sz="2100" dirty="0">
                <a:effectLst/>
                <a:ea typeface="MS Mincho" panose="02020609040205080304" pitchFamily="49" charset="-128"/>
              </a:rPr>
              <a:t>, 2011; </a:t>
            </a:r>
            <a:r>
              <a:rPr lang="en-US" sz="2100" dirty="0" err="1">
                <a:effectLst/>
                <a:ea typeface="MS Mincho" panose="02020609040205080304" pitchFamily="49" charset="-128"/>
              </a:rPr>
              <a:t>Rehg</a:t>
            </a:r>
            <a:r>
              <a:rPr lang="en-US" sz="2100" dirty="0">
                <a:ea typeface="MS Mincho" panose="02020609040205080304" pitchFamily="49" charset="-128"/>
              </a:rPr>
              <a:t> et al.,</a:t>
            </a:r>
            <a:r>
              <a:rPr lang="en-US" sz="2100" dirty="0">
                <a:effectLst/>
                <a:ea typeface="MS Mincho" panose="02020609040205080304" pitchFamily="49" charset="-128"/>
              </a:rPr>
              <a:t> 2012).</a:t>
            </a:r>
          </a:p>
          <a:p>
            <a:r>
              <a:rPr lang="en-US" sz="2100" dirty="0">
                <a:effectLst/>
                <a:ea typeface="Calibri" panose="020F0502020204030204" pitchFamily="34" charset="0"/>
              </a:rPr>
              <a:t>This study addresses one university's efforts to prepare students to operate in a cross-cultural environment in a global virtual setting and the factors influencing student outcomes. Knowing how cultural intelligence and global knowledge predict team performance can help organizations avoid the problems associated with a workforce’s lack of cultural knowledge (Barnwell</a:t>
            </a:r>
            <a:r>
              <a:rPr lang="en-US" sz="2100" dirty="0">
                <a:ea typeface="Calibri" panose="020F0502020204030204" pitchFamily="34" charset="0"/>
              </a:rPr>
              <a:t> et al.</a:t>
            </a:r>
            <a:r>
              <a:rPr lang="en-US" sz="2100" dirty="0">
                <a:effectLst/>
                <a:ea typeface="Calibri" panose="020F0502020204030204" pitchFamily="34" charset="0"/>
              </a:rPr>
              <a:t>, 2014; </a:t>
            </a:r>
            <a:r>
              <a:rPr lang="en-US" sz="2100" dirty="0" err="1">
                <a:effectLst/>
                <a:ea typeface="Calibri" panose="020F0502020204030204" pitchFamily="34" charset="0"/>
              </a:rPr>
              <a:t>Kiznyte</a:t>
            </a:r>
            <a:r>
              <a:rPr lang="en-US" sz="2100" dirty="0">
                <a:ea typeface="Calibri" panose="020F0502020204030204" pitchFamily="34" charset="0"/>
              </a:rPr>
              <a:t> et al.,</a:t>
            </a:r>
            <a:r>
              <a:rPr lang="en-US" sz="2100" dirty="0">
                <a:effectLst/>
                <a:ea typeface="Calibri" panose="020F0502020204030204" pitchFamily="34" charset="0"/>
              </a:rPr>
              <a:t> 2015).</a:t>
            </a:r>
          </a:p>
          <a:p>
            <a:r>
              <a:rPr lang="en-US" sz="2100" dirty="0">
                <a:effectLst/>
                <a:ea typeface="Calibri" panose="020F0502020204030204" pitchFamily="34" charset="0"/>
              </a:rPr>
              <a:t>The purpose of this nonexperimental correlational study was to examine the extent to which cultural intelligence and global knowledge predict team performance for university students engaged in team projects resembling the global corporate work environment.</a:t>
            </a:r>
            <a:endParaRPr lang="en-US" sz="2100" dirty="0"/>
          </a:p>
        </p:txBody>
      </p:sp>
      <p:sp>
        <p:nvSpPr>
          <p:cNvPr id="4" name="Footer Placeholder 3">
            <a:extLst>
              <a:ext uri="{FF2B5EF4-FFF2-40B4-BE49-F238E27FC236}">
                <a16:creationId xmlns:a16="http://schemas.microsoft.com/office/drawing/2014/main" id="{BDD0E80D-D776-7BB4-B4FB-11218ED9F1D4}"/>
              </a:ext>
            </a:extLst>
          </p:cNvPr>
          <p:cNvSpPr>
            <a:spLocks noGrp="1"/>
          </p:cNvSpPr>
          <p:nvPr>
            <p:ph type="ftr" sz="quarter" idx="11"/>
          </p:nvPr>
        </p:nvSpPr>
        <p:spPr/>
        <p:txBody>
          <a:bodyPr/>
          <a:lstStyle/>
          <a:p>
            <a:r>
              <a:rPr lang="en-US" dirty="0"/>
              <a:t>Created and Presented by Maria Randazzo-Davis, Ph.D., and Christopher Nelson, Ph.D.</a:t>
            </a:r>
          </a:p>
        </p:txBody>
      </p:sp>
    </p:spTree>
    <p:extLst>
      <p:ext uri="{BB962C8B-B14F-4D97-AF65-F5344CB8AC3E}">
        <p14:creationId xmlns:p14="http://schemas.microsoft.com/office/powerpoint/2010/main" val="15704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93D25-A4A9-495B-8815-9D21030FD0B6}"/>
              </a:ext>
            </a:extLst>
          </p:cNvPr>
          <p:cNvSpPr>
            <a:spLocks noGrp="1"/>
          </p:cNvSpPr>
          <p:nvPr>
            <p:ph type="title"/>
          </p:nvPr>
        </p:nvSpPr>
        <p:spPr>
          <a:xfrm>
            <a:off x="838200" y="781982"/>
            <a:ext cx="10515600" cy="1325563"/>
          </a:xfrm>
        </p:spPr>
        <p:txBody>
          <a:bodyPr>
            <a:normAutofit fontScale="90000"/>
          </a:bodyPr>
          <a:lstStyle/>
          <a:p>
            <a:r>
              <a:rPr lang="en-US" b="1" dirty="0">
                <a:solidFill>
                  <a:schemeClr val="bg2">
                    <a:lumMod val="50000"/>
                  </a:schemeClr>
                </a:solidFill>
                <a:latin typeface="Palatino Linotype" panose="02040502050505030304" pitchFamily="18" charset="0"/>
              </a:rPr>
              <a:t>Literature Review</a:t>
            </a:r>
            <a:br>
              <a:rPr lang="en-US" sz="4000" b="1" dirty="0">
                <a:solidFill>
                  <a:schemeClr val="bg2">
                    <a:lumMod val="50000"/>
                  </a:schemeClr>
                </a:solidFill>
                <a:latin typeface="Palatino Linotype" panose="02040502050505030304" pitchFamily="18" charset="0"/>
              </a:rPr>
            </a:br>
            <a:r>
              <a:rPr lang="en-US" sz="1800" b="1" dirty="0">
                <a:solidFill>
                  <a:schemeClr val="accent2">
                    <a:lumMod val="50000"/>
                  </a:schemeClr>
                </a:solidFill>
                <a:effectLst/>
                <a:latin typeface="Times New Roman" panose="02020603050405020304" pitchFamily="18" charset="0"/>
                <a:ea typeface="Times New Roman" panose="02020603050405020304" pitchFamily="18" charset="0"/>
              </a:rPr>
              <a:t>We introduce various topics in the literature review, such as teams, GVT, the X-Culture GVTP, and the Business Cultural Intelligence Quotient (BCIQ) as they pertain to the study's purpose.</a:t>
            </a:r>
            <a:br>
              <a:rPr lang="en-US" sz="1800" dirty="0">
                <a:effectLst/>
                <a:latin typeface="Times New Roman" panose="02020603050405020304" pitchFamily="18" charset="0"/>
                <a:ea typeface="Times New Roman" panose="02020603050405020304" pitchFamily="18" charset="0"/>
              </a:rPr>
            </a:br>
            <a:br>
              <a:rPr lang="en-US" dirty="0">
                <a:latin typeface="Palatino Linotype" panose="02040502050505030304" pitchFamily="18" charset="0"/>
              </a:rPr>
            </a:br>
            <a:endParaRPr lang="en-US" dirty="0">
              <a:latin typeface="Palatino Linotype" panose="02040502050505030304" pitchFamily="18" charset="0"/>
            </a:endParaRPr>
          </a:p>
        </p:txBody>
      </p:sp>
      <p:sp>
        <p:nvSpPr>
          <p:cNvPr id="4" name="Content Placeholder 3">
            <a:extLst>
              <a:ext uri="{FF2B5EF4-FFF2-40B4-BE49-F238E27FC236}">
                <a16:creationId xmlns:a16="http://schemas.microsoft.com/office/drawing/2014/main" id="{4D2FE053-148C-4EE3-A175-E5550DA049A8}"/>
              </a:ext>
            </a:extLst>
          </p:cNvPr>
          <p:cNvSpPr>
            <a:spLocks noGrp="1"/>
          </p:cNvSpPr>
          <p:nvPr>
            <p:ph idx="1"/>
          </p:nvPr>
        </p:nvSpPr>
        <p:spPr>
          <a:xfrm>
            <a:off x="838200" y="1680881"/>
            <a:ext cx="10515600" cy="4751575"/>
          </a:xfrm>
        </p:spPr>
        <p:txBody>
          <a:bodyPr>
            <a:normAutofit lnSpcReduction="10000"/>
          </a:bodyPr>
          <a:lstStyle/>
          <a:p>
            <a:pPr marL="0" indent="0">
              <a:buNone/>
            </a:pPr>
            <a:r>
              <a:rPr lang="en-US" sz="3600" dirty="0">
                <a:solidFill>
                  <a:schemeClr val="accent1">
                    <a:lumMod val="75000"/>
                  </a:schemeClr>
                </a:solidFill>
                <a:cs typeface="Arial" panose="020B0604020202020204" pitchFamily="34" charset="0"/>
              </a:rPr>
              <a:t>Teams</a:t>
            </a:r>
          </a:p>
          <a:p>
            <a:r>
              <a:rPr lang="en-US" sz="2200" dirty="0">
                <a:cs typeface="Arial" panose="020B0604020202020204" pitchFamily="34" charset="0"/>
              </a:rPr>
              <a:t>Teams are individuals who interact interdependently and have integrative accountability, empowerment, processes, and reward systems that encourage the completion of assigned tasks (Bektas &amp; Sohrabifard, 2013; Berry, 2011; Solansky, 2011).</a:t>
            </a:r>
          </a:p>
          <a:p>
            <a:r>
              <a:rPr lang="en-US" sz="2200" dirty="0">
                <a:effectLst/>
                <a:ea typeface="Calibri" panose="020F0502020204030204" pitchFamily="34" charset="0"/>
              </a:rPr>
              <a:t>Teams play an important role in organizations, undertaking complex problems that require diversity in expertise to solve (Tannenbaum et al., 2012)</a:t>
            </a:r>
            <a:endParaRPr lang="en-US" sz="2200" dirty="0">
              <a:cs typeface="Arial" panose="020B0604020202020204" pitchFamily="34" charset="0"/>
            </a:endParaRPr>
          </a:p>
          <a:p>
            <a:r>
              <a:rPr lang="en-US" sz="2200" dirty="0">
                <a:cs typeface="Arial" panose="020B0604020202020204" pitchFamily="34" charset="0"/>
              </a:rPr>
              <a:t>Managers or facilitators (educators) of teams need the knowledge and ability to prepare the team to operate in challenging situations, keep team members on track, and take necessary actions to enhance the team’s ability to work collaboratively (</a:t>
            </a:r>
            <a:r>
              <a:rPr lang="en-US" sz="2200" dirty="0" err="1">
                <a:cs typeface="Arial" panose="020B0604020202020204" pitchFamily="34" charset="0"/>
              </a:rPr>
              <a:t>Cagiltay</a:t>
            </a:r>
            <a:r>
              <a:rPr lang="en-US" sz="2200" dirty="0">
                <a:cs typeface="Arial" panose="020B0604020202020204" pitchFamily="34" charset="0"/>
              </a:rPr>
              <a:t> et al., 2015).</a:t>
            </a:r>
          </a:p>
          <a:p>
            <a:r>
              <a:rPr lang="en-US" sz="2200" dirty="0">
                <a:effectLst/>
                <a:ea typeface="Calibri" panose="020F0502020204030204" pitchFamily="34" charset="0"/>
              </a:rPr>
              <a:t>Effective teamwork has proven to be the foundation for the improvement and productivity of organizations' human capital (Bektas &amp; </a:t>
            </a:r>
            <a:r>
              <a:rPr lang="en-US" sz="2200" dirty="0" err="1">
                <a:effectLst/>
                <a:ea typeface="Calibri" panose="020F0502020204030204" pitchFamily="34" charset="0"/>
              </a:rPr>
              <a:t>Sohrabifard</a:t>
            </a:r>
            <a:r>
              <a:rPr lang="en-US" sz="2200" dirty="0">
                <a:effectLst/>
                <a:ea typeface="Calibri" panose="020F0502020204030204" pitchFamily="34" charset="0"/>
              </a:rPr>
              <a:t>, 2013). The synergistic nature of teamwork creates an environment that fosters collaborative problem-solving and innovation, among numerous other advantages. </a:t>
            </a:r>
            <a:endParaRPr lang="en-US" sz="2200" dirty="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6FB97C22-D7AF-43BC-9970-7B343BB077E9}"/>
              </a:ext>
            </a:extLst>
          </p:cNvPr>
          <p:cNvSpPr>
            <a:spLocks noGrp="1"/>
          </p:cNvSpPr>
          <p:nvPr>
            <p:ph type="ftr" sz="quarter" idx="11"/>
          </p:nvPr>
        </p:nvSpPr>
        <p:spPr/>
        <p:txBody>
          <a:bodyPr/>
          <a:lstStyle/>
          <a:p>
            <a:r>
              <a:rPr lang="en-US" dirty="0"/>
              <a:t>Created and Presented by Maria Randazzo-Davis, Ph.D., and Christopher Nelson, Ph.D.</a:t>
            </a:r>
          </a:p>
        </p:txBody>
      </p:sp>
    </p:spTree>
    <p:extLst>
      <p:ext uri="{BB962C8B-B14F-4D97-AF65-F5344CB8AC3E}">
        <p14:creationId xmlns:p14="http://schemas.microsoft.com/office/powerpoint/2010/main" val="238507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177C5-67EE-4B1F-8754-0F04F3DF665F}"/>
              </a:ext>
            </a:extLst>
          </p:cNvPr>
          <p:cNvSpPr>
            <a:spLocks noGrp="1"/>
          </p:cNvSpPr>
          <p:nvPr>
            <p:ph type="title"/>
          </p:nvPr>
        </p:nvSpPr>
        <p:spPr>
          <a:xfrm>
            <a:off x="838200" y="244103"/>
            <a:ext cx="10515600" cy="818216"/>
          </a:xfrm>
        </p:spPr>
        <p:txBody>
          <a:bodyPr>
            <a:normAutofit/>
          </a:bodyPr>
          <a:lstStyle/>
          <a:p>
            <a:r>
              <a:rPr lang="en-US" sz="4000" b="1" dirty="0">
                <a:solidFill>
                  <a:schemeClr val="bg2">
                    <a:lumMod val="50000"/>
                  </a:schemeClr>
                </a:solidFill>
                <a:latin typeface="Palatino Linotype" panose="02040502050505030304" pitchFamily="18" charset="0"/>
              </a:rPr>
              <a:t>Literature Review</a:t>
            </a:r>
            <a:endParaRPr lang="en-US" sz="4000" b="1" dirty="0">
              <a:solidFill>
                <a:schemeClr val="bg2">
                  <a:lumMod val="50000"/>
                </a:schemeClr>
              </a:solidFill>
            </a:endParaRPr>
          </a:p>
        </p:txBody>
      </p:sp>
      <p:sp>
        <p:nvSpPr>
          <p:cNvPr id="3" name="Content Placeholder 2">
            <a:extLst>
              <a:ext uri="{FF2B5EF4-FFF2-40B4-BE49-F238E27FC236}">
                <a16:creationId xmlns:a16="http://schemas.microsoft.com/office/drawing/2014/main" id="{1D926171-D3F3-4E84-BCA8-CC11C01911EF}"/>
              </a:ext>
            </a:extLst>
          </p:cNvPr>
          <p:cNvSpPr>
            <a:spLocks noGrp="1"/>
          </p:cNvSpPr>
          <p:nvPr>
            <p:ph idx="1"/>
          </p:nvPr>
        </p:nvSpPr>
        <p:spPr>
          <a:xfrm>
            <a:off x="653144" y="1062319"/>
            <a:ext cx="11086138" cy="5566171"/>
          </a:xfrm>
        </p:spPr>
        <p:txBody>
          <a:bodyPr>
            <a:normAutofit/>
          </a:bodyPr>
          <a:lstStyle/>
          <a:p>
            <a:pPr marL="0" indent="0">
              <a:buNone/>
            </a:pPr>
            <a:r>
              <a:rPr lang="en-US" sz="3500" dirty="0">
                <a:solidFill>
                  <a:schemeClr val="accent1">
                    <a:lumMod val="75000"/>
                  </a:schemeClr>
                </a:solidFill>
              </a:rPr>
              <a:t>Global Virtual Teams (GVTs)</a:t>
            </a:r>
          </a:p>
          <a:p>
            <a:r>
              <a:rPr lang="en-US" sz="2200" dirty="0">
                <a:effectLst/>
                <a:ea typeface="Calibri" panose="020F0502020204030204" pitchFamily="34" charset="0"/>
              </a:rPr>
              <a:t>GVTs are culturally diverse groups or teams that work together to achieve goal commonality using computer-mediated technologies (Daim et al., 2012; </a:t>
            </a:r>
            <a:r>
              <a:rPr lang="en-US" sz="2200" dirty="0" err="1">
                <a:effectLst/>
                <a:ea typeface="Calibri" panose="020F0502020204030204" pitchFamily="34" charset="0"/>
              </a:rPr>
              <a:t>Pinjani</a:t>
            </a:r>
            <a:r>
              <a:rPr lang="en-US" sz="2200" dirty="0">
                <a:effectLst/>
                <a:ea typeface="Calibri" panose="020F0502020204030204" pitchFamily="34" charset="0"/>
              </a:rPr>
              <a:t> &amp; </a:t>
            </a:r>
            <a:r>
              <a:rPr lang="en-US" sz="2200" dirty="0" err="1">
                <a:effectLst/>
                <a:ea typeface="Calibri" panose="020F0502020204030204" pitchFamily="34" charset="0"/>
              </a:rPr>
              <a:t>Palvia</a:t>
            </a:r>
            <a:r>
              <a:rPr lang="en-US" sz="2200" dirty="0">
                <a:effectLst/>
                <a:ea typeface="Calibri" panose="020F0502020204030204" pitchFamily="34" charset="0"/>
              </a:rPr>
              <a:t>, 2013). </a:t>
            </a:r>
          </a:p>
          <a:p>
            <a:r>
              <a:rPr lang="en-US" sz="2200" dirty="0">
                <a:effectLst/>
                <a:ea typeface="Calibri" panose="020F0502020204030204" pitchFamily="34" charset="0"/>
              </a:rPr>
              <a:t>As businesses have expanded across borders, the GVT has become a normal way to conduct business, tap into broader talent pools, leverage a 24-hour work cycle, capitalize on local knowledge, and obtain international perspectives on business challenges (</a:t>
            </a:r>
            <a:r>
              <a:rPr lang="en-US" sz="2200" dirty="0" err="1">
                <a:effectLst/>
                <a:ea typeface="Calibri" panose="020F0502020204030204" pitchFamily="34" charset="0"/>
              </a:rPr>
              <a:t>Derven</a:t>
            </a:r>
            <a:r>
              <a:rPr lang="en-US" sz="2200" dirty="0">
                <a:effectLst/>
                <a:ea typeface="Calibri" panose="020F0502020204030204" pitchFamily="34" charset="0"/>
              </a:rPr>
              <a:t>, 2016). </a:t>
            </a:r>
            <a:endParaRPr lang="en-US" sz="2200" dirty="0">
              <a:ea typeface="Calibri" panose="020F0502020204030204" pitchFamily="34" charset="0"/>
            </a:endParaRPr>
          </a:p>
          <a:p>
            <a:r>
              <a:rPr lang="en-US" sz="2200" dirty="0">
                <a:effectLst/>
                <a:ea typeface="Times New Roman" panose="02020603050405020304" pitchFamily="18" charset="0"/>
              </a:rPr>
              <a:t>GVTs are challenged to coordinate activities at the team level, addressing team dispersion and learning how to use communication and information technologies to the team's advantage (Zander et al., 2013).</a:t>
            </a:r>
          </a:p>
          <a:p>
            <a:r>
              <a:rPr lang="en-US" sz="2200" dirty="0">
                <a:effectLst/>
                <a:ea typeface="Calibri" panose="020F0502020204030204" pitchFamily="34" charset="0"/>
              </a:rPr>
              <a:t>Cross-cultural training is essential to team success, and creating experiential learning, GVTP can enhance cross-cultural abilities (Duus &amp; Cooray, 2014; </a:t>
            </a:r>
            <a:r>
              <a:rPr lang="en-US" sz="2200" dirty="0" err="1">
                <a:effectLst/>
                <a:ea typeface="Calibri" panose="020F0502020204030204" pitchFamily="34" charset="0"/>
              </a:rPr>
              <a:t>Erez</a:t>
            </a:r>
            <a:r>
              <a:rPr lang="en-US" sz="2200" dirty="0">
                <a:effectLst/>
                <a:ea typeface="Calibri" panose="020F0502020204030204" pitchFamily="34" charset="0"/>
              </a:rPr>
              <a:t> et al., 2013; Taras et al., 2013). </a:t>
            </a:r>
          </a:p>
          <a:p>
            <a:r>
              <a:rPr lang="en-US" sz="2200" dirty="0"/>
              <a:t>Organizations rely on Global Virtual Team Projects that collaborate with team members from various national and international borders to work on global-team projects (Henderson, </a:t>
            </a:r>
            <a:r>
              <a:rPr lang="en-US" sz="2200" dirty="0" err="1"/>
              <a:t>Stackman</a:t>
            </a:r>
            <a:r>
              <a:rPr lang="en-US" sz="2200" dirty="0"/>
              <a:t>, &amp; </a:t>
            </a:r>
            <a:r>
              <a:rPr lang="en-US" sz="2200" dirty="0" err="1"/>
              <a:t>Lindekilde</a:t>
            </a:r>
            <a:r>
              <a:rPr lang="en-US" sz="2200" dirty="0"/>
              <a:t>, 2016; Paul et al., 2016; Zander, </a:t>
            </a:r>
            <a:r>
              <a:rPr lang="en-US" sz="2200" dirty="0" err="1"/>
              <a:t>Zettinig</a:t>
            </a:r>
            <a:r>
              <a:rPr lang="en-US" sz="2200" dirty="0"/>
              <a:t>, &amp; </a:t>
            </a:r>
            <a:r>
              <a:rPr lang="en-US" sz="2200" dirty="0" err="1"/>
              <a:t>Makela</a:t>
            </a:r>
            <a:r>
              <a:rPr lang="en-US" sz="2200" dirty="0"/>
              <a:t>, 2013).</a:t>
            </a:r>
          </a:p>
          <a:p>
            <a:endParaRPr lang="en-US" sz="2000" dirty="0">
              <a:effectLst/>
              <a:ea typeface="Calibri" panose="020F0502020204030204" pitchFamily="34" charset="0"/>
            </a:endParaRPr>
          </a:p>
          <a:p>
            <a:endParaRPr lang="en-US" sz="1800" dirty="0">
              <a:effectLst/>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Times New Roman" panose="02020603050405020304" pitchFamily="18" charset="0"/>
            </a:endParaRPr>
          </a:p>
          <a:p>
            <a:endParaRPr lang="en-US" b="1" dirty="0">
              <a:solidFill>
                <a:schemeClr val="accent5">
                  <a:lumMod val="50000"/>
                </a:schemeClr>
              </a:solidFill>
            </a:endParaRPr>
          </a:p>
        </p:txBody>
      </p:sp>
      <p:sp>
        <p:nvSpPr>
          <p:cNvPr id="4" name="Footer Placeholder 3">
            <a:extLst>
              <a:ext uri="{FF2B5EF4-FFF2-40B4-BE49-F238E27FC236}">
                <a16:creationId xmlns:a16="http://schemas.microsoft.com/office/drawing/2014/main" id="{59251551-BDC1-4F5D-9004-A30B89B57B62}"/>
              </a:ext>
            </a:extLst>
          </p:cNvPr>
          <p:cNvSpPr>
            <a:spLocks noGrp="1"/>
          </p:cNvSpPr>
          <p:nvPr>
            <p:ph type="ftr" sz="quarter" idx="11"/>
          </p:nvPr>
        </p:nvSpPr>
        <p:spPr/>
        <p:txBody>
          <a:bodyPr/>
          <a:lstStyle/>
          <a:p>
            <a:r>
              <a:rPr lang="en-US" dirty="0"/>
              <a:t>Created and Presented by Maria Randazzo-Davis, Ph.D., and Christopher Nelson, Ph.D.</a:t>
            </a:r>
          </a:p>
        </p:txBody>
      </p:sp>
    </p:spTree>
    <p:extLst>
      <p:ext uri="{BB962C8B-B14F-4D97-AF65-F5344CB8AC3E}">
        <p14:creationId xmlns:p14="http://schemas.microsoft.com/office/powerpoint/2010/main" val="182129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D6E79-22E2-4D89-B20A-20B9B6F4EC48}"/>
              </a:ext>
            </a:extLst>
          </p:cNvPr>
          <p:cNvSpPr>
            <a:spLocks noGrp="1"/>
          </p:cNvSpPr>
          <p:nvPr>
            <p:ph type="title"/>
          </p:nvPr>
        </p:nvSpPr>
        <p:spPr>
          <a:xfrm>
            <a:off x="838200" y="203761"/>
            <a:ext cx="10515600" cy="858557"/>
          </a:xfrm>
        </p:spPr>
        <p:txBody>
          <a:bodyPr>
            <a:normAutofit/>
          </a:bodyPr>
          <a:lstStyle/>
          <a:p>
            <a:r>
              <a:rPr lang="en-US" sz="4000" b="1" dirty="0">
                <a:solidFill>
                  <a:schemeClr val="bg2">
                    <a:lumMod val="50000"/>
                  </a:schemeClr>
                </a:solidFill>
                <a:latin typeface="Palatino Linotype" panose="02040502050505030304" pitchFamily="18" charset="0"/>
              </a:rPr>
              <a:t>Literature Review</a:t>
            </a:r>
            <a:endParaRPr lang="en-US" sz="4000" b="1" dirty="0">
              <a:solidFill>
                <a:schemeClr val="bg2">
                  <a:lumMod val="50000"/>
                </a:schemeClr>
              </a:solidFill>
            </a:endParaRPr>
          </a:p>
        </p:txBody>
      </p:sp>
      <p:sp>
        <p:nvSpPr>
          <p:cNvPr id="4" name="Content Placeholder 3">
            <a:extLst>
              <a:ext uri="{FF2B5EF4-FFF2-40B4-BE49-F238E27FC236}">
                <a16:creationId xmlns:a16="http://schemas.microsoft.com/office/drawing/2014/main" id="{5D5BC5B5-DB8E-4448-BEA5-A4DF802CC267}"/>
              </a:ext>
            </a:extLst>
          </p:cNvPr>
          <p:cNvSpPr>
            <a:spLocks noGrp="1"/>
          </p:cNvSpPr>
          <p:nvPr>
            <p:ph idx="1"/>
          </p:nvPr>
        </p:nvSpPr>
        <p:spPr>
          <a:xfrm>
            <a:off x="632012" y="1062318"/>
            <a:ext cx="10721788" cy="5294032"/>
          </a:xfrm>
        </p:spPr>
        <p:txBody>
          <a:bodyPr>
            <a:normAutofit fontScale="70000" lnSpcReduction="20000"/>
          </a:bodyPr>
          <a:lstStyle/>
          <a:p>
            <a:pPr marL="0" indent="0">
              <a:buNone/>
            </a:pPr>
            <a:r>
              <a:rPr lang="en-US" sz="5800" dirty="0">
                <a:solidFill>
                  <a:schemeClr val="accent1">
                    <a:lumMod val="75000"/>
                  </a:schemeClr>
                </a:solidFill>
                <a:effectLst/>
                <a:ea typeface="MS Mincho" panose="02020609040205080304" pitchFamily="49" charset="-128"/>
              </a:rPr>
              <a:t>X-Culture GVTP</a:t>
            </a:r>
          </a:p>
          <a:p>
            <a:r>
              <a:rPr lang="en-US" sz="3200" dirty="0"/>
              <a:t>The </a:t>
            </a:r>
            <a:r>
              <a:rPr lang="en-US" sz="3200" dirty="0">
                <a:hlinkClick r:id="rId2"/>
              </a:rPr>
              <a:t>X-Culture GVTP</a:t>
            </a:r>
            <a:r>
              <a:rPr lang="en-US" sz="3200" dirty="0"/>
              <a:t>, developed by Professor Vasyl Taras of the University of North Carolina at Greensboro, is a virtual-team collaboration that attempts to enhance student learning in international business with information and communication technologies (Taras et al., 2012, 2013). </a:t>
            </a:r>
          </a:p>
          <a:p>
            <a:r>
              <a:rPr lang="en-US" sz="3200" dirty="0"/>
              <a:t>The X-Culture collaborative “real world” experiential teamwork project allows international business students the benefit of participating in a project that has students creating a business plan for companies that have partnered with the x-culture project and will subsequently enhance student’s understanding of and increase their cultural intelligence while meeting the challenges associated with collaborating in a global virtual environment (Taras et al., 2012).    </a:t>
            </a:r>
          </a:p>
          <a:p>
            <a:r>
              <a:rPr lang="en-US" sz="3200" dirty="0">
                <a:effectLst/>
                <a:ea typeface="Calibri" panose="020F0502020204030204" pitchFamily="34" charset="0"/>
              </a:rPr>
              <a:t>Team sizes range from 5 to 7 students from various global locations, and these students are instructed to create a business plan for an international venture (Alon, Boulanger, Meyers, et al., 2016). Teams are exposed to various aspects of pre-project training that lead to participating in instructor-supervised projects involving activities such as research and market entry (</a:t>
            </a:r>
            <a:r>
              <a:rPr lang="en-US" sz="3200" dirty="0" err="1">
                <a:effectLst/>
                <a:ea typeface="Calibri" panose="020F0502020204030204" pitchFamily="34" charset="0"/>
              </a:rPr>
              <a:t>Tullar</a:t>
            </a:r>
            <a:r>
              <a:rPr lang="en-US" sz="3200" dirty="0">
                <a:effectLst/>
                <a:ea typeface="Calibri" panose="020F0502020204030204" pitchFamily="34" charset="0"/>
              </a:rPr>
              <a:t> &amp; Taras, 2017). Student participants of the X-Culture project participate at no cost to the student; the instructor who administers the X-Culture GVTP in their course pays a fee. 	     New fee schedule introduced -</a:t>
            </a:r>
            <a:endParaRPr lang="en-US" sz="3200" b="1" dirty="0">
              <a:solidFill>
                <a:schemeClr val="accent5">
                  <a:lumMod val="50000"/>
                </a:schemeClr>
              </a:solidFill>
            </a:endParaRPr>
          </a:p>
          <a:p>
            <a:pPr marL="0" indent="0">
              <a:buNone/>
            </a:pPr>
            <a:endParaRPr lang="en-US" sz="3600" b="1" dirty="0">
              <a:solidFill>
                <a:schemeClr val="accent1">
                  <a:lumMod val="75000"/>
                </a:schemeClr>
              </a:solidFill>
              <a:effectLst/>
              <a:ea typeface="Times New Roman" panose="02020603050405020304" pitchFamily="18" charset="0"/>
            </a:endParaRPr>
          </a:p>
          <a:p>
            <a:endParaRPr lang="en-US" sz="2000" dirty="0"/>
          </a:p>
        </p:txBody>
      </p:sp>
      <p:sp>
        <p:nvSpPr>
          <p:cNvPr id="6" name="Footer Placeholder 5">
            <a:extLst>
              <a:ext uri="{FF2B5EF4-FFF2-40B4-BE49-F238E27FC236}">
                <a16:creationId xmlns:a16="http://schemas.microsoft.com/office/drawing/2014/main" id="{12052E38-754E-4EE8-B48D-BCCEAEE23603}"/>
              </a:ext>
            </a:extLst>
          </p:cNvPr>
          <p:cNvSpPr>
            <a:spLocks noGrp="1"/>
          </p:cNvSpPr>
          <p:nvPr>
            <p:ph type="ftr" sz="quarter" idx="11"/>
          </p:nvPr>
        </p:nvSpPr>
        <p:spPr/>
        <p:txBody>
          <a:bodyPr/>
          <a:lstStyle/>
          <a:p>
            <a:r>
              <a:rPr lang="en-US" dirty="0"/>
              <a:t>Created and Presented by Maria Randazzo-Davis, Ph.D., and Christopher Nelson, Ph.D.</a:t>
            </a:r>
          </a:p>
        </p:txBody>
      </p:sp>
      <p:pic>
        <p:nvPicPr>
          <p:cNvPr id="5" name="Picture 4">
            <a:extLst>
              <a:ext uri="{FF2B5EF4-FFF2-40B4-BE49-F238E27FC236}">
                <a16:creationId xmlns:a16="http://schemas.microsoft.com/office/drawing/2014/main" id="{283FB99C-480D-6715-05C8-FD32F2BECDE1}"/>
              </a:ext>
            </a:extLst>
          </p:cNvPr>
          <p:cNvPicPr>
            <a:picLocks noChangeAspect="1"/>
          </p:cNvPicPr>
          <p:nvPr/>
        </p:nvPicPr>
        <p:blipFill>
          <a:blip r:embed="rId3"/>
          <a:stretch>
            <a:fillRect/>
          </a:stretch>
        </p:blipFill>
        <p:spPr>
          <a:xfrm>
            <a:off x="8349513" y="5807446"/>
            <a:ext cx="2969537" cy="679010"/>
          </a:xfrm>
          <a:prstGeom prst="rect">
            <a:avLst/>
          </a:prstGeom>
        </p:spPr>
      </p:pic>
    </p:spTree>
    <p:extLst>
      <p:ext uri="{BB962C8B-B14F-4D97-AF65-F5344CB8AC3E}">
        <p14:creationId xmlns:p14="http://schemas.microsoft.com/office/powerpoint/2010/main" val="210929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5FEBF-5287-45C3-9656-083279DAFCE0}"/>
              </a:ext>
            </a:extLst>
          </p:cNvPr>
          <p:cNvSpPr>
            <a:spLocks noGrp="1"/>
          </p:cNvSpPr>
          <p:nvPr>
            <p:ph type="title"/>
          </p:nvPr>
        </p:nvSpPr>
        <p:spPr>
          <a:xfrm>
            <a:off x="838200" y="257549"/>
            <a:ext cx="10515600" cy="925793"/>
          </a:xfrm>
        </p:spPr>
        <p:txBody>
          <a:bodyPr>
            <a:normAutofit/>
          </a:bodyPr>
          <a:lstStyle/>
          <a:p>
            <a:r>
              <a:rPr lang="en-US" sz="4000" b="1" dirty="0">
                <a:solidFill>
                  <a:schemeClr val="bg2">
                    <a:lumMod val="50000"/>
                  </a:schemeClr>
                </a:solidFill>
                <a:latin typeface="Palatino Linotype" panose="02040502050505030304" pitchFamily="18" charset="0"/>
              </a:rPr>
              <a:t>Literature Review</a:t>
            </a:r>
            <a:endParaRPr lang="en-US" sz="4000" b="1" dirty="0">
              <a:solidFill>
                <a:schemeClr val="bg2">
                  <a:lumMod val="50000"/>
                </a:schemeClr>
              </a:solidFill>
            </a:endParaRPr>
          </a:p>
        </p:txBody>
      </p:sp>
      <p:sp>
        <p:nvSpPr>
          <p:cNvPr id="3" name="Content Placeholder 2">
            <a:extLst>
              <a:ext uri="{FF2B5EF4-FFF2-40B4-BE49-F238E27FC236}">
                <a16:creationId xmlns:a16="http://schemas.microsoft.com/office/drawing/2014/main" id="{413836AB-E93B-4557-8215-B302DF0B08C5}"/>
              </a:ext>
            </a:extLst>
          </p:cNvPr>
          <p:cNvSpPr>
            <a:spLocks noGrp="1"/>
          </p:cNvSpPr>
          <p:nvPr>
            <p:ph idx="1"/>
          </p:nvPr>
        </p:nvSpPr>
        <p:spPr>
          <a:xfrm>
            <a:off x="838200" y="1469572"/>
            <a:ext cx="10515600" cy="4886778"/>
          </a:xfrm>
        </p:spPr>
        <p:txBody>
          <a:bodyPr>
            <a:normAutofit fontScale="92500" lnSpcReduction="10000"/>
          </a:bodyPr>
          <a:lstStyle/>
          <a:p>
            <a:pPr marL="0" indent="0">
              <a:buNone/>
            </a:pPr>
            <a:r>
              <a:rPr lang="en-US" sz="3600" dirty="0">
                <a:solidFill>
                  <a:schemeClr val="accent5">
                    <a:lumMod val="50000"/>
                  </a:schemeClr>
                </a:solidFill>
              </a:rPr>
              <a:t>Team Performance</a:t>
            </a:r>
          </a:p>
          <a:p>
            <a:r>
              <a:rPr lang="en-US" sz="2300" dirty="0">
                <a:effectLst/>
                <a:ea typeface="Calibri" panose="020F0502020204030204" pitchFamily="34" charset="0"/>
              </a:rPr>
              <a:t>Several factors impact team performance, such as cultural diversity, cultural intelligence, trust, team cohesion, technology, and geographic challenges. Cultural diversity strongly relates to team performance (</a:t>
            </a:r>
            <a:r>
              <a:rPr lang="en-US" sz="2300" dirty="0" err="1">
                <a:effectLst/>
                <a:ea typeface="Calibri" panose="020F0502020204030204" pitchFamily="34" charset="0"/>
              </a:rPr>
              <a:t>Nederveen</a:t>
            </a:r>
            <a:r>
              <a:rPr lang="en-US" sz="2300" dirty="0">
                <a:ea typeface="Calibri" panose="020F0502020204030204" pitchFamily="34" charset="0"/>
              </a:rPr>
              <a:t>, et al.,</a:t>
            </a:r>
            <a:r>
              <a:rPr lang="en-US" sz="2300" dirty="0">
                <a:effectLst/>
                <a:ea typeface="Calibri" panose="020F0502020204030204" pitchFamily="34" charset="0"/>
              </a:rPr>
              <a:t> 2013). </a:t>
            </a:r>
            <a:r>
              <a:rPr lang="en-US" sz="2300" dirty="0">
                <a:effectLst/>
                <a:ea typeface="MS Mincho" panose="02020609040205080304" pitchFamily="49" charset="-128"/>
              </a:rPr>
              <a:t>However, it is essential to analyze how diversity and team performance are handled and understood. Is the impact positive? Are there circumstances where diversity might impede performance? This could potentially occur in instances where communication issues or misunderstandings arise.</a:t>
            </a:r>
            <a:endParaRPr lang="en-US" sz="2300" dirty="0">
              <a:effectLst/>
              <a:ea typeface="Calibri" panose="020F0502020204030204" pitchFamily="34" charset="0"/>
            </a:endParaRPr>
          </a:p>
          <a:p>
            <a:r>
              <a:rPr lang="en-US" sz="2300" dirty="0">
                <a:effectLst/>
                <a:ea typeface="Calibri" panose="020F0502020204030204" pitchFamily="34" charset="0"/>
              </a:rPr>
              <a:t>Cultural intelligence is the ability to function effectively in a culturally diverse environment (Adair, </a:t>
            </a:r>
            <a:r>
              <a:rPr lang="en-US" sz="2300" dirty="0">
                <a:ea typeface="Calibri" panose="020F0502020204030204" pitchFamily="34" charset="0"/>
              </a:rPr>
              <a:t>et al.,</a:t>
            </a:r>
            <a:r>
              <a:rPr lang="en-US" sz="2300" dirty="0">
                <a:effectLst/>
                <a:ea typeface="Calibri" panose="020F0502020204030204" pitchFamily="34" charset="0"/>
              </a:rPr>
              <a:t> 2013; Ang &amp; van Dyne, 2008). Individual facets of cultural intelligence have a positive impact on job performance and cross-cultural effectiveness (Chen, </a:t>
            </a:r>
            <a:r>
              <a:rPr lang="en-US" sz="2300" dirty="0">
                <a:ea typeface="Calibri" panose="020F0502020204030204" pitchFamily="34" charset="0"/>
              </a:rPr>
              <a:t>et al., </a:t>
            </a:r>
            <a:r>
              <a:rPr lang="en-US" sz="2300" dirty="0">
                <a:effectLst/>
                <a:ea typeface="Calibri" panose="020F0502020204030204" pitchFamily="34" charset="0"/>
              </a:rPr>
              <a:t>2011; Lee, Veasna, &amp; Wu, 2013; Ott &amp; </a:t>
            </a:r>
            <a:r>
              <a:rPr lang="en-US" sz="2300" dirty="0" err="1">
                <a:effectLst/>
                <a:ea typeface="Calibri" panose="020F0502020204030204" pitchFamily="34" charset="0"/>
              </a:rPr>
              <a:t>Michailova</a:t>
            </a:r>
            <a:r>
              <a:rPr lang="en-US" sz="2300" dirty="0">
                <a:effectLst/>
                <a:ea typeface="Calibri" panose="020F0502020204030204" pitchFamily="34" charset="0"/>
              </a:rPr>
              <a:t>, 2016) and positively correlate with cultural intelligence and the effectiveness of communication (</a:t>
            </a:r>
            <a:r>
              <a:rPr lang="en-US" sz="2300" dirty="0" err="1">
                <a:effectLst/>
                <a:ea typeface="Calibri" panose="020F0502020204030204" pitchFamily="34" charset="0"/>
              </a:rPr>
              <a:t>Bücker</a:t>
            </a:r>
            <a:r>
              <a:rPr lang="en-US" sz="2300" dirty="0">
                <a:ea typeface="Calibri" panose="020F0502020204030204" pitchFamily="34" charset="0"/>
              </a:rPr>
              <a:t>, et al., </a:t>
            </a:r>
            <a:r>
              <a:rPr lang="en-US" sz="2300" dirty="0">
                <a:effectLst/>
                <a:ea typeface="Calibri" panose="020F0502020204030204" pitchFamily="34" charset="0"/>
              </a:rPr>
              <a:t>2015; Ott &amp; </a:t>
            </a:r>
            <a:r>
              <a:rPr lang="en-US" sz="2300" dirty="0" err="1">
                <a:effectLst/>
                <a:ea typeface="Calibri" panose="020F0502020204030204" pitchFamily="34" charset="0"/>
              </a:rPr>
              <a:t>Michailova</a:t>
            </a:r>
            <a:r>
              <a:rPr lang="en-US" sz="2300" dirty="0">
                <a:effectLst/>
                <a:ea typeface="Calibri" panose="020F0502020204030204" pitchFamily="34" charset="0"/>
              </a:rPr>
              <a:t>, 2016).</a:t>
            </a:r>
            <a:endParaRPr lang="en-US" sz="2300" b="1" dirty="0">
              <a:solidFill>
                <a:schemeClr val="accent5">
                  <a:lumMod val="50000"/>
                </a:schemeClr>
              </a:solidFill>
            </a:endParaRPr>
          </a:p>
          <a:p>
            <a:r>
              <a:rPr lang="en-US" sz="2300" dirty="0">
                <a:effectLst/>
                <a:ea typeface="Times New Roman" panose="02020603050405020304" pitchFamily="18" charset="0"/>
              </a:rPr>
              <a:t>Moon (2013) examined the role of team-level cultural intelligence in team performance. Study results indicated that teams with increased levels of cultural intelligence also exhibited higher levels of team performance.</a:t>
            </a:r>
          </a:p>
          <a:p>
            <a:endParaRPr lang="en-US" dirty="0"/>
          </a:p>
        </p:txBody>
      </p:sp>
      <p:sp>
        <p:nvSpPr>
          <p:cNvPr id="4" name="Footer Placeholder 3">
            <a:extLst>
              <a:ext uri="{FF2B5EF4-FFF2-40B4-BE49-F238E27FC236}">
                <a16:creationId xmlns:a16="http://schemas.microsoft.com/office/drawing/2014/main" id="{A476F243-7BA8-402E-855E-D63D44F2B7C6}"/>
              </a:ext>
            </a:extLst>
          </p:cNvPr>
          <p:cNvSpPr>
            <a:spLocks noGrp="1"/>
          </p:cNvSpPr>
          <p:nvPr>
            <p:ph type="ftr" sz="quarter" idx="11"/>
          </p:nvPr>
        </p:nvSpPr>
        <p:spPr/>
        <p:txBody>
          <a:bodyPr/>
          <a:lstStyle/>
          <a:p>
            <a:r>
              <a:rPr lang="en-US" dirty="0"/>
              <a:t>Created and Presented by Maria Randazzo-Davis, Ph.D., and Christopher Nelson, Ph.D.</a:t>
            </a:r>
          </a:p>
        </p:txBody>
      </p:sp>
    </p:spTree>
    <p:extLst>
      <p:ext uri="{BB962C8B-B14F-4D97-AF65-F5344CB8AC3E}">
        <p14:creationId xmlns:p14="http://schemas.microsoft.com/office/powerpoint/2010/main" val="142332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E004-C99F-BC2C-0B7E-024F6A137223}"/>
              </a:ext>
            </a:extLst>
          </p:cNvPr>
          <p:cNvSpPr>
            <a:spLocks noGrp="1"/>
          </p:cNvSpPr>
          <p:nvPr>
            <p:ph type="title"/>
          </p:nvPr>
        </p:nvSpPr>
        <p:spPr>
          <a:xfrm>
            <a:off x="838200" y="203762"/>
            <a:ext cx="10515600" cy="737534"/>
          </a:xfrm>
        </p:spPr>
        <p:txBody>
          <a:bodyPr>
            <a:normAutofit/>
          </a:bodyPr>
          <a:lstStyle/>
          <a:p>
            <a:r>
              <a:rPr lang="en-US" sz="4000" b="1" dirty="0">
                <a:solidFill>
                  <a:schemeClr val="bg2">
                    <a:lumMod val="50000"/>
                  </a:schemeClr>
                </a:solidFill>
                <a:latin typeface="Palatino Linotype" panose="02040502050505030304" pitchFamily="18" charset="0"/>
              </a:rPr>
              <a:t>Literature Review</a:t>
            </a:r>
            <a:endParaRPr lang="en-US" sz="4000" dirty="0">
              <a:solidFill>
                <a:schemeClr val="bg2">
                  <a:lumMod val="50000"/>
                </a:schemeClr>
              </a:solidFill>
            </a:endParaRPr>
          </a:p>
        </p:txBody>
      </p:sp>
      <p:sp>
        <p:nvSpPr>
          <p:cNvPr id="3" name="Content Placeholder 2">
            <a:extLst>
              <a:ext uri="{FF2B5EF4-FFF2-40B4-BE49-F238E27FC236}">
                <a16:creationId xmlns:a16="http://schemas.microsoft.com/office/drawing/2014/main" id="{376E350B-7DF5-AF2C-71EB-A3430304047A}"/>
              </a:ext>
            </a:extLst>
          </p:cNvPr>
          <p:cNvSpPr>
            <a:spLocks noGrp="1"/>
          </p:cNvSpPr>
          <p:nvPr>
            <p:ph idx="1"/>
          </p:nvPr>
        </p:nvSpPr>
        <p:spPr>
          <a:xfrm>
            <a:off x="658906" y="1257300"/>
            <a:ext cx="10694894" cy="4919663"/>
          </a:xfrm>
        </p:spPr>
        <p:txBody>
          <a:bodyPr>
            <a:normAutofit lnSpcReduction="10000"/>
          </a:bodyPr>
          <a:lstStyle/>
          <a:p>
            <a:pPr marL="0" indent="0">
              <a:buNone/>
            </a:pPr>
            <a:r>
              <a:rPr lang="en-US" sz="3600" dirty="0">
                <a:solidFill>
                  <a:schemeClr val="accent1">
                    <a:lumMod val="50000"/>
                  </a:schemeClr>
                </a:solidFill>
                <a:effectLst/>
              </a:rPr>
              <a:t>Business</a:t>
            </a:r>
            <a:r>
              <a:rPr lang="en-US" sz="3600" dirty="0">
                <a:solidFill>
                  <a:srgbClr val="2F5496"/>
                </a:solidFill>
                <a:effectLst/>
              </a:rPr>
              <a:t> Cultural Intelligence Quotient (BCIQ)</a:t>
            </a:r>
          </a:p>
          <a:p>
            <a:r>
              <a:rPr lang="en-US" sz="2200" dirty="0">
                <a:effectLst/>
                <a:ea typeface="Calibri" panose="020F0502020204030204" pitchFamily="34" charset="0"/>
              </a:rPr>
              <a:t>Understanding culture through the lens of cultural intelligence helps academic and work environments proliferate the cognitive flexibility and competencies necessary to navigate the cross-cultural environment (Alon, et al., 2016; </a:t>
            </a:r>
            <a:r>
              <a:rPr lang="en-US" sz="2200" dirty="0" err="1">
                <a:effectLst/>
                <a:ea typeface="Calibri" panose="020F0502020204030204" pitchFamily="34" charset="0"/>
              </a:rPr>
              <a:t>Gabrenya</a:t>
            </a:r>
            <a:r>
              <a:rPr lang="en-US" sz="2200" dirty="0">
                <a:ea typeface="Calibri" panose="020F0502020204030204" pitchFamily="34" charset="0"/>
              </a:rPr>
              <a:t>. et al.,</a:t>
            </a:r>
            <a:r>
              <a:rPr lang="en-US" sz="2200" dirty="0">
                <a:effectLst/>
                <a:ea typeface="Calibri" panose="020F0502020204030204" pitchFamily="34" charset="0"/>
              </a:rPr>
              <a:t> 2012).</a:t>
            </a:r>
          </a:p>
          <a:p>
            <a:r>
              <a:rPr lang="en-US" sz="2200" dirty="0">
                <a:effectLst/>
                <a:ea typeface="Calibri" panose="020F0502020204030204" pitchFamily="34" charset="0"/>
              </a:rPr>
              <a:t>The BCIQ measures cultural intelligence in a business context and relies on a sophisticated measure that combines quasi-direct observations and direct measures (Alon, Boulanger, Meyers, et al., 2016). </a:t>
            </a:r>
          </a:p>
          <a:p>
            <a:r>
              <a:rPr lang="en-US" sz="2200" dirty="0">
                <a:effectLst/>
                <a:ea typeface="Times New Roman" panose="02020603050405020304" pitchFamily="18" charset="0"/>
              </a:rPr>
              <a:t>The BCIQ comprises four factors. The first three factors use a 5-point Likert-type scale ranging from 1 (never) to 5 (always), and the fourth-factor scale uses true and false responses (Alon, et al., 2016). The BCIQ differs from Ang and van Dyne’s (2008) four-factor model of cultural intelligence by presenting a honed factor structure, applicability to the business context, and the use of impartial cultural-knowledge measures (Alon, et al., 2016). The BCIQ includes four factors: “BCIQ1: Motivation; BCIQ2: Cross-cultural listening, communication, and adaptation; BCIQ3: Cognitive preparation; and </a:t>
            </a:r>
            <a:r>
              <a:rPr lang="en-US" sz="2200" dirty="0">
                <a:effectLst/>
                <a:ea typeface="Times New Roman" panose="02020603050405020304" pitchFamily="18" charset="0"/>
                <a:hlinkClick r:id="" action="ppaction://noaction"/>
              </a:rPr>
              <a:t>BCIQ4: Global knowledge</a:t>
            </a:r>
            <a:r>
              <a:rPr lang="en-US" sz="2200" dirty="0">
                <a:effectLst/>
                <a:ea typeface="Times New Roman" panose="02020603050405020304" pitchFamily="18" charset="0"/>
              </a:rPr>
              <a:t>" (Alon, et al., 2016, p. 4).</a:t>
            </a:r>
          </a:p>
          <a:p>
            <a:endParaRPr lang="en-US" dirty="0"/>
          </a:p>
        </p:txBody>
      </p:sp>
      <p:sp>
        <p:nvSpPr>
          <p:cNvPr id="4" name="Footer Placeholder 3">
            <a:extLst>
              <a:ext uri="{FF2B5EF4-FFF2-40B4-BE49-F238E27FC236}">
                <a16:creationId xmlns:a16="http://schemas.microsoft.com/office/drawing/2014/main" id="{40C04616-28C5-BAE8-6ABB-36EFE3FA83DA}"/>
              </a:ext>
            </a:extLst>
          </p:cNvPr>
          <p:cNvSpPr>
            <a:spLocks noGrp="1"/>
          </p:cNvSpPr>
          <p:nvPr>
            <p:ph type="ftr" sz="quarter" idx="11"/>
          </p:nvPr>
        </p:nvSpPr>
        <p:spPr/>
        <p:txBody>
          <a:bodyPr/>
          <a:lstStyle/>
          <a:p>
            <a:r>
              <a:rPr lang="en-US" dirty="0"/>
              <a:t>Created and Presented by Maria Randazzo-Davis, Ph.D., and Christopher Nelson, Ph.D.</a:t>
            </a:r>
          </a:p>
          <a:p>
            <a:endParaRPr lang="en-US" dirty="0"/>
          </a:p>
        </p:txBody>
      </p:sp>
    </p:spTree>
    <p:extLst>
      <p:ext uri="{BB962C8B-B14F-4D97-AF65-F5344CB8AC3E}">
        <p14:creationId xmlns:p14="http://schemas.microsoft.com/office/powerpoint/2010/main" val="199939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1975</TotalTime>
  <Words>4823</Words>
  <Application>Microsoft Office PowerPoint</Application>
  <PresentationFormat>Widescreen</PresentationFormat>
  <Paragraphs>161</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Palatino Linotype</vt:lpstr>
      <vt:lpstr>Symbol</vt:lpstr>
      <vt:lpstr>Times New Roman</vt:lpstr>
      <vt:lpstr>Office Theme</vt:lpstr>
      <vt:lpstr>Enhancing International Business Education: The Impact of Cultural Intelligence, Global Knowledge, and Global Virtual Teams on Team Performance</vt:lpstr>
      <vt:lpstr>Abstract</vt:lpstr>
      <vt:lpstr>Introduction </vt:lpstr>
      <vt:lpstr>Introduction</vt:lpstr>
      <vt:lpstr>Literature Review We introduce various topics in the literature review, such as teams, GVT, the X-Culture GVTP, and the Business Cultural Intelligence Quotient (BCIQ) as they pertain to the study's purpose.  </vt:lpstr>
      <vt:lpstr>Literature Review</vt:lpstr>
      <vt:lpstr>Literature Review</vt:lpstr>
      <vt:lpstr>Literature Review</vt:lpstr>
      <vt:lpstr>Literature Review</vt:lpstr>
      <vt:lpstr>Theoretical Framework</vt:lpstr>
      <vt:lpstr>Research Questions</vt:lpstr>
      <vt:lpstr>X-Culture Dataset </vt:lpstr>
      <vt:lpstr>Description of the Sample </vt:lpstr>
      <vt:lpstr>Methodology </vt:lpstr>
      <vt:lpstr>Results – Multiple Regression </vt:lpstr>
      <vt:lpstr>Results – Independent Samples t-tests </vt:lpstr>
      <vt:lpstr>Results – Path Analysis </vt:lpstr>
      <vt:lpstr>Conclusion</vt:lpstr>
      <vt:lpstr>Limitations and Future Research</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Randazzo</dc:creator>
  <cp:lastModifiedBy>Maria Randazzo</cp:lastModifiedBy>
  <cp:revision>266</cp:revision>
  <dcterms:created xsi:type="dcterms:W3CDTF">2019-04-28T18:25:01Z</dcterms:created>
  <dcterms:modified xsi:type="dcterms:W3CDTF">2023-08-01T17:55:11Z</dcterms:modified>
</cp:coreProperties>
</file>