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262" r:id="rId6"/>
    <p:sldId id="299" r:id="rId7"/>
    <p:sldId id="269" r:id="rId8"/>
    <p:sldId id="271" r:id="rId9"/>
    <p:sldId id="257" r:id="rId10"/>
    <p:sldId id="266" r:id="rId11"/>
    <p:sldId id="260" r:id="rId12"/>
    <p:sldId id="270" r:id="rId13"/>
    <p:sldId id="273" r:id="rId14"/>
    <p:sldId id="272" r:id="rId15"/>
    <p:sldId id="274" r:id="rId16"/>
    <p:sldId id="268" r:id="rId17"/>
    <p:sldId id="275" r:id="rId18"/>
    <p:sldId id="258" r:id="rId19"/>
    <p:sldId id="284" r:id="rId20"/>
    <p:sldId id="276" r:id="rId21"/>
    <p:sldId id="306" r:id="rId22"/>
    <p:sldId id="303" r:id="rId23"/>
    <p:sldId id="279" r:id="rId24"/>
    <p:sldId id="278" r:id="rId25"/>
    <p:sldId id="280" r:id="rId26"/>
    <p:sldId id="282" r:id="rId27"/>
    <p:sldId id="281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59" r:id="rId40"/>
    <p:sldId id="263" r:id="rId41"/>
    <p:sldId id="295" r:id="rId42"/>
    <p:sldId id="301" r:id="rId43"/>
    <p:sldId id="302" r:id="rId44"/>
    <p:sldId id="261" r:id="rId45"/>
    <p:sldId id="304" r:id="rId46"/>
    <p:sldId id="307" r:id="rId47"/>
    <p:sldId id="308" r:id="rId48"/>
    <p:sldId id="298" r:id="rId49"/>
    <p:sldId id="297" r:id="rId50"/>
    <p:sldId id="309" r:id="rId5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  <a:srgbClr val="2D6206"/>
    <a:srgbClr val="99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64256376349901E-2"/>
          <c:y val="3.0173665791776029E-2"/>
          <c:w val="0.95331309731321756"/>
          <c:h val="0.8017445319335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Satisfaction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79-44A8-9AD9-52144AC54F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79-44A8-9AD9-52144AC54F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 Year Private</c:v>
                </c:pt>
                <c:pt idx="1">
                  <c:v>4 Year Public</c:v>
                </c:pt>
                <c:pt idx="2">
                  <c:v>RSU</c:v>
                </c:pt>
                <c:pt idx="3">
                  <c:v>Community College</c:v>
                </c:pt>
                <c:pt idx="4">
                  <c:v>Adult Students</c:v>
                </c:pt>
                <c:pt idx="5">
                  <c:v>Online Learners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0.56999999999999995</c:v>
                </c:pt>
                <c:pt idx="2">
                  <c:v>0.63</c:v>
                </c:pt>
                <c:pt idx="3">
                  <c:v>0.68</c:v>
                </c:pt>
                <c:pt idx="4">
                  <c:v>0.66</c:v>
                </c:pt>
                <c:pt idx="5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Black/African (N=16)</c:v>
                </c:pt>
                <c:pt idx="1">
                  <c:v>Native American (N=86)</c:v>
                </c:pt>
                <c:pt idx="2">
                  <c:v>Asian/PI (N=19) </c:v>
                </c:pt>
                <c:pt idx="3">
                  <c:v>Caucasian/White (N=277)</c:v>
                </c:pt>
                <c:pt idx="4">
                  <c:v>Hispanic (N=22)</c:v>
                </c:pt>
                <c:pt idx="5">
                  <c:v>Other (N=6)</c:v>
                </c:pt>
                <c:pt idx="6">
                  <c:v>Multi-Racial (N=24)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5.19</c:v>
                </c:pt>
                <c:pt idx="1">
                  <c:v>5.6</c:v>
                </c:pt>
                <c:pt idx="2">
                  <c:v>5.65</c:v>
                </c:pt>
                <c:pt idx="3">
                  <c:v>5.6</c:v>
                </c:pt>
                <c:pt idx="4">
                  <c:v>5.65</c:v>
                </c:pt>
                <c:pt idx="5">
                  <c:v>6.67</c:v>
                </c:pt>
                <c:pt idx="6">
                  <c:v>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and Under (N=17)</c:v>
                </c:pt>
                <c:pt idx="1">
                  <c:v>19 to 24 (N=287)</c:v>
                </c:pt>
                <c:pt idx="2">
                  <c:v>25 to 34 (N=82)</c:v>
                </c:pt>
                <c:pt idx="3">
                  <c:v>35 to 44 (N=40) </c:v>
                </c:pt>
                <c:pt idx="4">
                  <c:v>45 and over (N=38)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5.12</c:v>
                </c:pt>
                <c:pt idx="1">
                  <c:v>4.68</c:v>
                </c:pt>
                <c:pt idx="2">
                  <c:v>5</c:v>
                </c:pt>
                <c:pt idx="3">
                  <c:v>5.22</c:v>
                </c:pt>
                <c:pt idx="4">
                  <c:v>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and Under (N=17)</c:v>
                </c:pt>
                <c:pt idx="1">
                  <c:v>19 to 24 (N=287)</c:v>
                </c:pt>
                <c:pt idx="2">
                  <c:v>25 to 34 (N=82)</c:v>
                </c:pt>
                <c:pt idx="3">
                  <c:v>35 to 44 (N=40) </c:v>
                </c:pt>
                <c:pt idx="4">
                  <c:v>45 and over (N=38)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5.82</c:v>
                </c:pt>
                <c:pt idx="1">
                  <c:v>5.37</c:v>
                </c:pt>
                <c:pt idx="2">
                  <c:v>5.43</c:v>
                </c:pt>
                <c:pt idx="3">
                  <c:v>5.8</c:v>
                </c:pt>
                <c:pt idx="4">
                  <c:v>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 and Under (N=17)</c:v>
                </c:pt>
                <c:pt idx="1">
                  <c:v>19 to 24 (N=287)</c:v>
                </c:pt>
                <c:pt idx="2">
                  <c:v>25 to 34 (N=82)</c:v>
                </c:pt>
                <c:pt idx="3">
                  <c:v>35 to 44 (N=40) </c:v>
                </c:pt>
                <c:pt idx="4">
                  <c:v>45 and over (N=38)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6.18</c:v>
                </c:pt>
                <c:pt idx="1">
                  <c:v>5.48</c:v>
                </c:pt>
                <c:pt idx="2">
                  <c:v>5.43</c:v>
                </c:pt>
                <c:pt idx="3">
                  <c:v>6.05</c:v>
                </c:pt>
                <c:pt idx="4">
                  <c:v>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64256376349901E-2"/>
          <c:y val="3.0173665791776029E-2"/>
          <c:w val="0.95331309731321756"/>
          <c:h val="0.8017445319335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Re-enroll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4-4786-A49B-424F73202C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4-4786-A49B-424F73202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4 Year Private</c:v>
                </c:pt>
                <c:pt idx="1">
                  <c:v>4 Year Public</c:v>
                </c:pt>
                <c:pt idx="2">
                  <c:v>RSU</c:v>
                </c:pt>
                <c:pt idx="3">
                  <c:v>Community College</c:v>
                </c:pt>
                <c:pt idx="4">
                  <c:v>Adult Students</c:v>
                </c:pt>
                <c:pt idx="5">
                  <c:v>Online Learners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0.65</c:v>
                </c:pt>
                <c:pt idx="2">
                  <c:v>0.77500000000000002</c:v>
                </c:pt>
                <c:pt idx="3">
                  <c:v>0.77</c:v>
                </c:pt>
                <c:pt idx="4">
                  <c:v>0.7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Importance</a:t>
            </a:r>
          </a:p>
        </c:rich>
      </c:tx>
      <c:layout>
        <c:manualLayout>
          <c:xMode val="edge"/>
          <c:yMode val="edge"/>
          <c:x val="7.173913043478258E-3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089980600251055E-2"/>
          <c:y val="0.1285225372057974"/>
          <c:w val="0.92702175814979648"/>
          <c:h val="0.7876926591315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100000"/>
                      <a:satMod val="137000"/>
                    </a:schemeClr>
                  </a:gs>
                  <a:gs pos="71000">
                    <a:schemeClr val="accent1">
                      <a:shade val="98000"/>
                      <a:satMod val="137000"/>
                    </a:schemeClr>
                  </a:gs>
                  <a:gs pos="100000">
                    <a:schemeClr val="accent1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C91D97E-FF08-46A8-B80E-4D606658E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AB3-43C1-B879-17505E2C1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F86D22-7D92-4C93-9567-50E73D749B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AB3-43C1-B879-17505E2C1A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7CE750-55ED-42B5-814E-0D528DF4AC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AB3-43C1-B879-17505E2C1A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CB7DA4-89F5-47B3-97EC-4C52A0F362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AB3-43C1-B879-17505E2C1AD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2EF3AB-D3A2-45D0-99B9-2FD6A3F954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AB3-43C1-B879-17505E2C1AD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E09C37-7819-4278-8B8F-3B1ECA6B07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AB3-43C1-B879-17505E2C1ADB}"/>
                </c:ext>
              </c:extLst>
            </c:dLbl>
            <c:dLbl>
              <c:idx val="6"/>
              <c:layout>
                <c:manualLayout>
                  <c:x val="6.0386473429949921E-3"/>
                  <c:y val="-2.6753913813851007E-17"/>
                </c:manualLayout>
              </c:layout>
              <c:tx>
                <c:rich>
                  <a:bodyPr/>
                  <a:lstStyle/>
                  <a:p>
                    <a:fld id="{ECAF55BD-D84B-46B0-B630-0DCB1A38C1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AB3-43C1-B879-17505E2C1A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3FE78DF-D2B2-4584-9A22-84BD6CDDA5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AB3-43C1-B879-17505E2C1AD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1E8CC7C-51E2-438B-9CBD-A782174A72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AB3-43C1-B879-17505E2C1A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B4F2A50-CC94-4435-AE5B-A77DC2AC8E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AB3-43C1-B879-17505E2C1A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9DD1799-AE57-4879-9C59-B415275F86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AB3-43C1-B879-17505E2C1AD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DC1B4B8-1930-4F80-A7E7-9E904860F7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AB3-43C1-B879-17505E2C1AD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3F26916-6DC1-40FF-8A7F-261E4E8396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AB3-43C1-B879-17505E2C1AD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F815B5F-CF65-4010-8F96-5B0D42E2C5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AB3-43C1-B879-17505E2C1ADB}"/>
                </c:ext>
              </c:extLst>
            </c:dLbl>
            <c:dLbl>
              <c:idx val="14"/>
              <c:layout>
                <c:manualLayout>
                  <c:x val="1.0869565217391216E-2"/>
                  <c:y val="-5.3507827627702014E-17"/>
                </c:manualLayout>
              </c:layout>
              <c:tx>
                <c:rich>
                  <a:bodyPr/>
                  <a:lstStyle/>
                  <a:p>
                    <a:fld id="{D739E5F7-CEF2-46CB-BA71-5C41672248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AB3-43C1-B879-17505E2C1AD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4677D15-5125-4A67-80BA-CA13148CE3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AB3-43C1-B879-17505E2C1AD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C6A6BC4-B9B5-4070-B0A0-4662774337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AB3-43C1-B879-17505E2C1AD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B4CAE6D-A20F-416A-8005-5C6F82A73B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AB3-43C1-B879-17505E2C1AD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06C8A3F-7000-4318-BA37-74E51819CA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AB3-43C1-B879-17505E2C1AD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F47087F-695D-47AA-98AA-C3984B37A1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AB3-43C1-B879-17505E2C1AD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4958A53-6E1A-47CC-8B1F-C92282DD5F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AB3-43C1-B879-17505E2C1ADB}"/>
                </c:ext>
              </c:extLst>
            </c:dLbl>
            <c:dLbl>
              <c:idx val="21"/>
              <c:layout>
                <c:manualLayout>
                  <c:x val="0"/>
                  <c:y val="-2.6267782461394686E-2"/>
                </c:manualLayout>
              </c:layout>
              <c:tx>
                <c:rich>
                  <a:bodyPr/>
                  <a:lstStyle/>
                  <a:p>
                    <a:fld id="{200C5DD5-F4B8-4F9F-847A-627E32E883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AB3-43C1-B879-17505E2C1ADB}"/>
                </c:ext>
              </c:extLst>
            </c:dLbl>
            <c:dLbl>
              <c:idx val="22"/>
              <c:layout>
                <c:manualLayout>
                  <c:x val="-1.0869565217391304E-2"/>
                  <c:y val="-3.7942352444236743E-2"/>
                </c:manualLayout>
              </c:layout>
              <c:tx>
                <c:rich>
                  <a:bodyPr/>
                  <a:lstStyle/>
                  <a:p>
                    <a:fld id="{9593F291-52D3-4616-A204-8E000A5D14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AB3-43C1-B879-17505E2C1AD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91706487-8464-4CD8-8AD5-99A562631E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AB3-43C1-B879-17505E2C1AD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F09D13AA-F80C-4952-B6FC-E3CA80E4B2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AB3-43C1-B879-17505E2C1AD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5744F9AC-8529-4241-8FDD-04E94F9EEC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AB3-43C1-B879-17505E2C1AD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7A5BF77-A312-4943-9ED8-852DE21D98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AB3-43C1-B879-17505E2C1AD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7AB96276-1F2C-402E-B869-09A91524B6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AB3-43C1-B879-17505E2C1AD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EFAD8FEE-BFDB-4A02-BCF5-C700868AFD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6AB3-43C1-B879-17505E2C1ADB}"/>
                </c:ext>
              </c:extLst>
            </c:dLbl>
            <c:dLbl>
              <c:idx val="29"/>
              <c:layout>
                <c:manualLayout>
                  <c:x val="-2.8985507246376857E-2"/>
                  <c:y val="-2.3349139965684117E-2"/>
                </c:manualLayout>
              </c:layout>
              <c:tx>
                <c:rich>
                  <a:bodyPr/>
                  <a:lstStyle/>
                  <a:p>
                    <a:fld id="{B4FD6923-EB7F-4536-B5C0-3462E4CC90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AB3-43C1-B879-17505E2C1AD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7EE314E-B54C-4F4C-8A93-6DB9FD7D1B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AB3-43C1-B879-17505E2C1AD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2884DBB2-69A2-4712-AA22-483C09EA28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AB3-43C1-B879-17505E2C1AD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331F00CF-12F7-4BCD-8514-C19EDCD3FA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AB3-43C1-B879-17505E2C1AD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F01E34BA-4340-4D58-8B0E-516369D8ED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6AB3-43C1-B879-17505E2C1AD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FDB23DAA-E5EB-47F7-9EE2-9E2BC286A1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AB3-43C1-B879-17505E2C1AD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D8CB5C00-DCD8-44B2-B111-C5E89D8C72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AB3-43C1-B879-17505E2C1AD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E814956E-C70B-4A2C-AFA1-462E8175C2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6AB3-43C1-B879-17505E2C1AD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703AA079-D61A-44D1-95E5-7127A03145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6AB3-43C1-B879-17505E2C1AD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BA173771-E8F3-4E01-8131-0A28BDB9B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6AB3-43C1-B879-17505E2C1ADB}"/>
                </c:ext>
              </c:extLst>
            </c:dLbl>
            <c:dLbl>
              <c:idx val="39"/>
              <c:layout>
                <c:manualLayout>
                  <c:x val="-4.8309178743961793E-3"/>
                  <c:y val="1.4593212478552574E-2"/>
                </c:manualLayout>
              </c:layout>
              <c:tx>
                <c:rich>
                  <a:bodyPr/>
                  <a:lstStyle/>
                  <a:p>
                    <a:fld id="{6C731CCA-3AA1-4341-9C73-D618D6962D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7E5-4728-A195-49EFBA241A08}"/>
                </c:ext>
              </c:extLst>
            </c:dLbl>
            <c:dLbl>
              <c:idx val="40"/>
              <c:layout>
                <c:manualLayout>
                  <c:x val="-2.4154589371982449E-3"/>
                  <c:y val="-2.0430497469973604E-2"/>
                </c:manualLayout>
              </c:layout>
              <c:tx>
                <c:rich>
                  <a:bodyPr/>
                  <a:lstStyle/>
                  <a:p>
                    <a:fld id="{644C8B14-29BC-46B8-A0FD-19EBA18500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AB3-43C1-B879-17505E2C1ADB}"/>
                </c:ext>
              </c:extLst>
            </c:dLbl>
            <c:dLbl>
              <c:idx val="41"/>
              <c:layout>
                <c:manualLayout>
                  <c:x val="-1.2077294685990338E-2"/>
                  <c:y val="-5.2535564922789268E-2"/>
                </c:manualLayout>
              </c:layout>
              <c:tx>
                <c:rich>
                  <a:bodyPr/>
                  <a:lstStyle/>
                  <a:p>
                    <a:fld id="{CEE662EB-51B7-4F62-99E7-193D9C4053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6AB3-43C1-B879-17505E2C1ADB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2633B26D-EF7F-4DF7-B54D-E7DD3B1480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6AB3-43C1-B879-17505E2C1ADB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A28823C-B2E8-4746-8636-AD96DBBB35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6AB3-43C1-B879-17505E2C1ADB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AD3055B1-46FC-49B9-8AAF-577D819B7A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6AB3-43C1-B879-17505E2C1ADB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05461AE8-9ADA-4273-8F30-540D26DFE0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6AB3-43C1-B879-17505E2C1ADB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EA2E2DBC-9C0B-4316-B869-A0B2252473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6AB3-43C1-B879-17505E2C1ADB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C19384EA-E0D3-4BF5-87C2-107759F72D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6AB3-43C1-B879-17505E2C1ADB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99AB1C90-6C09-4A2F-9BF1-5C325A6CBC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6AB3-43C1-B879-17505E2C1ADB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5EFE7491-77F4-4FE6-B397-F17ECE2586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AB3-43C1-B879-17505E2C1ADB}"/>
                </c:ext>
              </c:extLst>
            </c:dLbl>
            <c:dLbl>
              <c:idx val="50"/>
              <c:layout>
                <c:manualLayout>
                  <c:x val="0"/>
                  <c:y val="1.1674569982842086E-2"/>
                </c:manualLayout>
              </c:layout>
              <c:tx>
                <c:rich>
                  <a:bodyPr/>
                  <a:lstStyle/>
                  <a:p>
                    <a:fld id="{18300041-6AA8-444B-A340-3F31E03AFA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6AB3-43C1-B879-17505E2C1ADB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78F06159-F05F-40FC-A72B-1F0EE17FEC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AB3-43C1-B879-17505E2C1ADB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D85B1C13-095C-473F-871D-061BE80F81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AB3-43C1-B879-17505E2C1ADB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883CB03E-DD8A-4338-9492-CA75392A24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AB3-43C1-B879-17505E2C1ADB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66EA2AC2-F28D-478E-8958-7408F0FC51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AB3-43C1-B879-17505E2C1ADB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A34FBF5B-4B72-48F4-9FCD-9CA4B97977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AB3-43C1-B879-17505E2C1ADB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D25E18D9-CC5A-441E-98B2-C7CBA0BB5C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AB3-43C1-B879-17505E2C1ADB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36BFF931-A87E-49CF-A75E-E041DFA3FE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AB3-43C1-B879-17505E2C1ADB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9CA218D4-B908-4E01-87FC-DD019AAEBE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AB3-43C1-B879-17505E2C1ADB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8450698E-4C61-4B05-8D57-21A80EBEC0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6AB3-43C1-B879-17505E2C1ADB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3CD68D82-8155-410E-A3C6-8AE7ADD98B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6AB3-43C1-B879-17505E2C1ADB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9B5C63FE-DB36-4CED-A3DE-EF8692D53F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6AB3-43C1-B879-17505E2C1ADB}"/>
                </c:ext>
              </c:extLst>
            </c:dLbl>
            <c:dLbl>
              <c:idx val="62"/>
              <c:layout>
                <c:manualLayout>
                  <c:x val="0"/>
                  <c:y val="6.712877740134178E-2"/>
                </c:manualLayout>
              </c:layout>
              <c:tx>
                <c:rich>
                  <a:bodyPr/>
                  <a:lstStyle/>
                  <a:p>
                    <a:fld id="{3E81BE83-D32B-45EB-95B6-68F88408DA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AB3-43C1-B879-17505E2C1ADB}"/>
                </c:ext>
              </c:extLst>
            </c:dLbl>
            <c:dLbl>
              <c:idx val="63"/>
              <c:layout>
                <c:manualLayout>
                  <c:x val="-4.830917874396135E-3"/>
                  <c:y val="3.2105067452815661E-2"/>
                </c:manualLayout>
              </c:layout>
              <c:tx>
                <c:rich>
                  <a:bodyPr/>
                  <a:lstStyle/>
                  <a:p>
                    <a:fld id="{AD88D50E-0DD3-45B8-B985-72D97C3431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AB3-43C1-B879-17505E2C1ADB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BD8F7550-6802-4AF5-BC11-02F72CEEA6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6AB3-43C1-B879-17505E2C1ADB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2B6B41C6-D6A8-41F5-A326-6B63AF667F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6AB3-43C1-B879-17505E2C1ADB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F0345E89-0232-425B-A03F-EE480D9468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6AB3-43C1-B879-17505E2C1ADB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632FA4A2-20BE-484C-B67A-46C23320A3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6AB3-43C1-B879-17505E2C1ADB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BE956EF3-6963-4094-97C6-FA25C932E2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6AB3-43C1-B879-17505E2C1ADB}"/>
                </c:ext>
              </c:extLst>
            </c:dLbl>
            <c:dLbl>
              <c:idx val="69"/>
              <c:layout>
                <c:manualLayout>
                  <c:x val="2.4154589371980675E-3"/>
                  <c:y val="4.0860994939947208E-2"/>
                </c:manualLayout>
              </c:layout>
              <c:tx>
                <c:rich>
                  <a:bodyPr/>
                  <a:lstStyle/>
                  <a:p>
                    <a:fld id="{001D4CF4-4245-411F-906A-525CC44465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AB3-43C1-B879-17505E2C1ADB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2E6A94F2-6D78-4701-85CC-788964B028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6AB3-43C1-B879-17505E2C1ADB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7F21A4FF-9810-4B10-8E9D-CB588FD403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6AB3-43C1-B879-17505E2C1ADB}"/>
                </c:ext>
              </c:extLst>
            </c:dLbl>
            <c:dLbl>
              <c:idx val="72"/>
              <c:layout>
                <c:manualLayout>
                  <c:x val="-8.4541062801932361E-3"/>
                  <c:y val="-3.7942352444236695E-2"/>
                </c:manualLayout>
              </c:layout>
              <c:tx>
                <c:rich>
                  <a:bodyPr/>
                  <a:lstStyle/>
                  <a:p>
                    <a:fld id="{140F34F9-EB11-4D51-8145-E0958D346A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AB3-43C1-B879-17505E2C1ADB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94E15037-7A4A-4399-BD26-166F6DCABB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6AB3-43C1-B879-17505E2C1ADB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89837E58-F54A-4E30-ABFC-93C7E1407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6AB3-43C1-B879-17505E2C1ADB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936A7844-F9DE-413B-9FD0-33ACEEA94F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6AB3-43C1-B879-17505E2C1ADB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49BA53FD-26FA-435B-AB5A-F6B1C2F09C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6AB3-43C1-B879-17505E2C1ADB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613FD2E5-A800-412A-AF91-E555910AB3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6AB3-43C1-B879-17505E2C1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Sheet1!$B$2:$B$79</c:f>
              <c:numCache>
                <c:formatCode>0</c:formatCode>
                <c:ptCount val="78"/>
                <c:pt idx="0">
                  <c:v>5.5000000000000009</c:v>
                </c:pt>
                <c:pt idx="1">
                  <c:v>5.7381974248927001</c:v>
                </c:pt>
                <c:pt idx="2">
                  <c:v>5.5884861407249451</c:v>
                </c:pt>
                <c:pt idx="3">
                  <c:v>5.7190265486725673</c:v>
                </c:pt>
                <c:pt idx="4">
                  <c:v>5.5785714285714274</c:v>
                </c:pt>
                <c:pt idx="5">
                  <c:v>5.9719827586206877</c:v>
                </c:pt>
                <c:pt idx="6">
                  <c:v>6.3198198198198208</c:v>
                </c:pt>
                <c:pt idx="7">
                  <c:v>5.6716417910447712</c:v>
                </c:pt>
                <c:pt idx="8">
                  <c:v>5.4816753926701569</c:v>
                </c:pt>
                <c:pt idx="9">
                  <c:v>5.6757990867579906</c:v>
                </c:pt>
                <c:pt idx="10">
                  <c:v>5.3531827515400368</c:v>
                </c:pt>
                <c:pt idx="11">
                  <c:v>5.4343675417661075</c:v>
                </c:pt>
                <c:pt idx="12">
                  <c:v>6.1915422885572085</c:v>
                </c:pt>
                <c:pt idx="13">
                  <c:v>5.8044444444444494</c:v>
                </c:pt>
                <c:pt idx="14">
                  <c:v>6.0580204778156972</c:v>
                </c:pt>
                <c:pt idx="15">
                  <c:v>5.7174392935982352</c:v>
                </c:pt>
                <c:pt idx="16">
                  <c:v>5.5665859564164615</c:v>
                </c:pt>
                <c:pt idx="17">
                  <c:v>6.2390243902439044</c:v>
                </c:pt>
                <c:pt idx="18">
                  <c:v>5.4155251141552538</c:v>
                </c:pt>
                <c:pt idx="19">
                  <c:v>5.9719387755102078</c:v>
                </c:pt>
                <c:pt idx="20">
                  <c:v>5.1878914405010459</c:v>
                </c:pt>
                <c:pt idx="21">
                  <c:v>6.0065573770491785</c:v>
                </c:pt>
                <c:pt idx="22">
                  <c:v>5.4556962025316436</c:v>
                </c:pt>
                <c:pt idx="23">
                  <c:v>5.5698529411764728</c:v>
                </c:pt>
                <c:pt idx="24">
                  <c:v>5.5746606334841609</c:v>
                </c:pt>
                <c:pt idx="25">
                  <c:v>5.7015306122448948</c:v>
                </c:pt>
                <c:pt idx="26">
                  <c:v>5.9880382775119649</c:v>
                </c:pt>
                <c:pt idx="27">
                  <c:v>5.9850746268656705</c:v>
                </c:pt>
                <c:pt idx="28">
                  <c:v>5.7294117647058789</c:v>
                </c:pt>
                <c:pt idx="29">
                  <c:v>5.3148936170212773</c:v>
                </c:pt>
                <c:pt idx="30">
                  <c:v>6.2679127725856718</c:v>
                </c:pt>
                <c:pt idx="31">
                  <c:v>5.9203539823008864</c:v>
                </c:pt>
                <c:pt idx="32">
                  <c:v>6.0180586907449181</c:v>
                </c:pt>
                <c:pt idx="33">
                  <c:v>5.8888888888888928</c:v>
                </c:pt>
                <c:pt idx="34">
                  <c:v>6.0253807106598956</c:v>
                </c:pt>
                <c:pt idx="35">
                  <c:v>6.0198412698412698</c:v>
                </c:pt>
                <c:pt idx="36">
                  <c:v>5.6489607390300254</c:v>
                </c:pt>
                <c:pt idx="37">
                  <c:v>5.0790378006872823</c:v>
                </c:pt>
                <c:pt idx="38">
                  <c:v>5.9687499999999991</c:v>
                </c:pt>
                <c:pt idx="39">
                  <c:v>5.4439655172413781</c:v>
                </c:pt>
                <c:pt idx="40">
                  <c:v>5.8752475247524751</c:v>
                </c:pt>
                <c:pt idx="41">
                  <c:v>4.7898305084745765</c:v>
                </c:pt>
                <c:pt idx="42">
                  <c:v>5.9224137931034484</c:v>
                </c:pt>
                <c:pt idx="43">
                  <c:v>5.8347107438016499</c:v>
                </c:pt>
                <c:pt idx="44">
                  <c:v>5.9022727272727291</c:v>
                </c:pt>
                <c:pt idx="45">
                  <c:v>5.7473118279569873</c:v>
                </c:pt>
                <c:pt idx="46">
                  <c:v>5.2656249999999991</c:v>
                </c:pt>
                <c:pt idx="47">
                  <c:v>5.7816091954022948</c:v>
                </c:pt>
                <c:pt idx="48">
                  <c:v>5.4485488126649058</c:v>
                </c:pt>
                <c:pt idx="49">
                  <c:v>6.1864801864801819</c:v>
                </c:pt>
                <c:pt idx="50">
                  <c:v>6.028688524590164</c:v>
                </c:pt>
                <c:pt idx="51">
                  <c:v>5.9146341463414682</c:v>
                </c:pt>
                <c:pt idx="52">
                  <c:v>5.3325635103926112</c:v>
                </c:pt>
                <c:pt idx="53">
                  <c:v>5.8827751196172287</c:v>
                </c:pt>
                <c:pt idx="54">
                  <c:v>5.8465011286681658</c:v>
                </c:pt>
                <c:pt idx="55">
                  <c:v>5.94428152492668</c:v>
                </c:pt>
                <c:pt idx="56">
                  <c:v>5.3504043126684637</c:v>
                </c:pt>
                <c:pt idx="57">
                  <c:v>5.6547085201793728</c:v>
                </c:pt>
                <c:pt idx="58">
                  <c:v>5.5871559633027505</c:v>
                </c:pt>
                <c:pt idx="59">
                  <c:v>5.5522388059701431</c:v>
                </c:pt>
                <c:pt idx="60">
                  <c:v>5.8232558139534891</c:v>
                </c:pt>
                <c:pt idx="61">
                  <c:v>6.0353260869565268</c:v>
                </c:pt>
                <c:pt idx="62">
                  <c:v>5.8210862619808319</c:v>
                </c:pt>
                <c:pt idx="63">
                  <c:v>5.6428571428571423</c:v>
                </c:pt>
                <c:pt idx="64">
                  <c:v>6.1285046728971926</c:v>
                </c:pt>
                <c:pt idx="65">
                  <c:v>5.6547314578005086</c:v>
                </c:pt>
                <c:pt idx="66">
                  <c:v>5.9666666666666632</c:v>
                </c:pt>
                <c:pt idx="67">
                  <c:v>6.0665137614678883</c:v>
                </c:pt>
                <c:pt idx="68">
                  <c:v>5.6605504587155977</c:v>
                </c:pt>
                <c:pt idx="69">
                  <c:v>6.0000000000000027</c:v>
                </c:pt>
                <c:pt idx="70">
                  <c:v>5.1921182266009849</c:v>
                </c:pt>
                <c:pt idx="71">
                  <c:v>5.995294117647056</c:v>
                </c:pt>
                <c:pt idx="72">
                  <c:v>5.2006079027355607</c:v>
                </c:pt>
                <c:pt idx="73">
                  <c:v>6.0254041570438819</c:v>
                </c:pt>
                <c:pt idx="74">
                  <c:v>6.0291970802919712</c:v>
                </c:pt>
                <c:pt idx="75">
                  <c:v>6.155092592592589</c:v>
                </c:pt>
                <c:pt idx="76">
                  <c:v>6.0769230769230766</c:v>
                </c:pt>
                <c:pt idx="77">
                  <c:v>6.0551558752997598</c:v>
                </c:pt>
              </c:numCache>
            </c:numRef>
          </c:xVal>
          <c:yVal>
            <c:numRef>
              <c:f>Sheet1!$C$2:$C$79</c:f>
              <c:numCache>
                <c:formatCode>0</c:formatCode>
                <c:ptCount val="78"/>
                <c:pt idx="0">
                  <c:v>6.1653225806451601</c:v>
                </c:pt>
                <c:pt idx="1">
                  <c:v>6.5346320346320361</c:v>
                </c:pt>
                <c:pt idx="2">
                  <c:v>6.3512931034482767</c:v>
                </c:pt>
                <c:pt idx="3">
                  <c:v>6.4533622559652875</c:v>
                </c:pt>
                <c:pt idx="4">
                  <c:v>6.4423963133640534</c:v>
                </c:pt>
                <c:pt idx="5">
                  <c:v>6.5878524945769996</c:v>
                </c:pt>
                <c:pt idx="6">
                  <c:v>6.7224669603524241</c:v>
                </c:pt>
                <c:pt idx="7">
                  <c:v>6.567099567099568</c:v>
                </c:pt>
                <c:pt idx="8">
                  <c:v>5.4265060240963816</c:v>
                </c:pt>
                <c:pt idx="9">
                  <c:v>6.3200000000000047</c:v>
                </c:pt>
                <c:pt idx="10">
                  <c:v>6.2822085889570545</c:v>
                </c:pt>
                <c:pt idx="11">
                  <c:v>6.4255813953488348</c:v>
                </c:pt>
                <c:pt idx="12">
                  <c:v>6.3136792452830202</c:v>
                </c:pt>
                <c:pt idx="13">
                  <c:v>6.4678492239467884</c:v>
                </c:pt>
                <c:pt idx="14">
                  <c:v>6.441926345609069</c:v>
                </c:pt>
                <c:pt idx="15">
                  <c:v>6.6044444444444492</c:v>
                </c:pt>
                <c:pt idx="16">
                  <c:v>6.5069767441860469</c:v>
                </c:pt>
                <c:pt idx="17">
                  <c:v>6.477541371158396</c:v>
                </c:pt>
                <c:pt idx="18">
                  <c:v>6.2663656884875838</c:v>
                </c:pt>
                <c:pt idx="19">
                  <c:v>6.41320293398533</c:v>
                </c:pt>
                <c:pt idx="20">
                  <c:v>6.219008264462806</c:v>
                </c:pt>
                <c:pt idx="21">
                  <c:v>6.5417789757412432</c:v>
                </c:pt>
                <c:pt idx="22">
                  <c:v>6.3794326241134716</c:v>
                </c:pt>
                <c:pt idx="23">
                  <c:v>5.7936507936507882</c:v>
                </c:pt>
                <c:pt idx="24">
                  <c:v>6.5759637188208648</c:v>
                </c:pt>
                <c:pt idx="25">
                  <c:v>6.4127764127764149</c:v>
                </c:pt>
                <c:pt idx="26">
                  <c:v>6.5212264150943398</c:v>
                </c:pt>
                <c:pt idx="27">
                  <c:v>6.4457831325301242</c:v>
                </c:pt>
                <c:pt idx="28">
                  <c:v>6.5210280373831795</c:v>
                </c:pt>
                <c:pt idx="29">
                  <c:v>6.2282608695652142</c:v>
                </c:pt>
                <c:pt idx="30">
                  <c:v>6.4411764705882355</c:v>
                </c:pt>
                <c:pt idx="31">
                  <c:v>6.4413265306122458</c:v>
                </c:pt>
                <c:pt idx="32">
                  <c:v>6.6719457013574672</c:v>
                </c:pt>
                <c:pt idx="33">
                  <c:v>6.6778523489932855</c:v>
                </c:pt>
                <c:pt idx="34">
                  <c:v>6.4540942928039717</c:v>
                </c:pt>
                <c:pt idx="35">
                  <c:v>6.6616314199395719</c:v>
                </c:pt>
                <c:pt idx="36">
                  <c:v>6.1299303944315611</c:v>
                </c:pt>
                <c:pt idx="37">
                  <c:v>6.2211838006230513</c:v>
                </c:pt>
                <c:pt idx="38">
                  <c:v>6.6266968325791851</c:v>
                </c:pt>
                <c:pt idx="39">
                  <c:v>6.2398523985239835</c:v>
                </c:pt>
                <c:pt idx="40">
                  <c:v>6.5280000000000005</c:v>
                </c:pt>
                <c:pt idx="41">
                  <c:v>5.6189024390243896</c:v>
                </c:pt>
                <c:pt idx="42">
                  <c:v>6.4157894736842094</c:v>
                </c:pt>
                <c:pt idx="43">
                  <c:v>6.4435897435897438</c:v>
                </c:pt>
                <c:pt idx="44">
                  <c:v>6.5217391304347823</c:v>
                </c:pt>
                <c:pt idx="45">
                  <c:v>6.1846153846153813</c:v>
                </c:pt>
                <c:pt idx="46">
                  <c:v>6.5272727272727309</c:v>
                </c:pt>
                <c:pt idx="47">
                  <c:v>6.3532608695652177</c:v>
                </c:pt>
                <c:pt idx="48">
                  <c:v>6.4231738035264492</c:v>
                </c:pt>
                <c:pt idx="49">
                  <c:v>6.5257009345794428</c:v>
                </c:pt>
                <c:pt idx="50">
                  <c:v>6.4939024390243913</c:v>
                </c:pt>
                <c:pt idx="51">
                  <c:v>6.3436619718309899</c:v>
                </c:pt>
                <c:pt idx="52">
                  <c:v>6.3790697674418597</c:v>
                </c:pt>
                <c:pt idx="53">
                  <c:v>6.4786729857819871</c:v>
                </c:pt>
                <c:pt idx="54">
                  <c:v>6.5968109339407794</c:v>
                </c:pt>
                <c:pt idx="55">
                  <c:v>6.1393442622950829</c:v>
                </c:pt>
                <c:pt idx="56">
                  <c:v>6.3023872679045088</c:v>
                </c:pt>
                <c:pt idx="57">
                  <c:v>6.6155606407322622</c:v>
                </c:pt>
                <c:pt idx="58">
                  <c:v>6.4791666666666661</c:v>
                </c:pt>
                <c:pt idx="59">
                  <c:v>6.0962962962962965</c:v>
                </c:pt>
                <c:pt idx="60">
                  <c:v>6.4627539503386009</c:v>
                </c:pt>
                <c:pt idx="61">
                  <c:v>6.4934383202099735</c:v>
                </c:pt>
                <c:pt idx="62">
                  <c:v>6.5350140056022319</c:v>
                </c:pt>
                <c:pt idx="63">
                  <c:v>6.2898550724637676</c:v>
                </c:pt>
                <c:pt idx="64">
                  <c:v>6.5616113744075859</c:v>
                </c:pt>
                <c:pt idx="65">
                  <c:v>6.5368956743002542</c:v>
                </c:pt>
                <c:pt idx="66">
                  <c:v>6.4999999999999982</c:v>
                </c:pt>
                <c:pt idx="67">
                  <c:v>6.6883720930232586</c:v>
                </c:pt>
                <c:pt idx="68">
                  <c:v>6.6325581395348836</c:v>
                </c:pt>
                <c:pt idx="69">
                  <c:v>6.4141414141414144</c:v>
                </c:pt>
                <c:pt idx="70">
                  <c:v>6.3536036036036032</c:v>
                </c:pt>
                <c:pt idx="71">
                  <c:v>6.5815602836879412</c:v>
                </c:pt>
                <c:pt idx="72">
                  <c:v>6.2765363128491618</c:v>
                </c:pt>
                <c:pt idx="73">
                  <c:v>6.5406032482598615</c:v>
                </c:pt>
                <c:pt idx="74">
                  <c:v>6.4745762711864394</c:v>
                </c:pt>
                <c:pt idx="75">
                  <c:v>6.5854800936768187</c:v>
                </c:pt>
                <c:pt idx="76">
                  <c:v>6.5131894484412509</c:v>
                </c:pt>
                <c:pt idx="77">
                  <c:v>6.5526315789473726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Sheet1!$A$2:$A$79</c15:f>
                <c15:dlblRangeCache>
                  <c:ptCount val="7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EAE-4F47-8909-0A6214C34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78927"/>
        <c:axId val="22075599"/>
      </c:scatterChart>
      <c:valAx>
        <c:axId val="22078927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Satisfaction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75599"/>
        <c:crosses val="autoZero"/>
        <c:crossBetween val="midCat"/>
      </c:valAx>
      <c:valAx>
        <c:axId val="22075599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789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Importance</a:t>
            </a:r>
          </a:p>
        </c:rich>
      </c:tx>
      <c:layout>
        <c:manualLayout>
          <c:xMode val="edge"/>
          <c:yMode val="edge"/>
          <c:x val="7.173913043478258E-3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089980600251055E-2"/>
          <c:y val="0.1285225372057974"/>
          <c:w val="0.92702175814979648"/>
          <c:h val="0.7876926591315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Importance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100000"/>
                      <a:satMod val="137000"/>
                    </a:schemeClr>
                  </a:gs>
                  <a:gs pos="71000">
                    <a:schemeClr val="accent1">
                      <a:shade val="98000"/>
                      <a:satMod val="137000"/>
                    </a:schemeClr>
                  </a:gs>
                  <a:gs pos="100000">
                    <a:schemeClr val="accent1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03D6F6A6-44A7-490F-8A83-C532AECCB4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AB3-43C1-B879-17505E2C1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5EF6E8-A9C8-4E71-8E83-1EB20CE7D8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AB3-43C1-B879-17505E2C1A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68D8CE-0F43-43A3-8744-60E163B642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AB3-43C1-B879-17505E2C1A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A36C33-217F-4312-805D-59423AEB51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AB3-43C1-B879-17505E2C1AD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3DAEB1-3E31-4046-90A9-A4305BC93C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AB3-43C1-B879-17505E2C1AD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65520A-7B72-4D85-9015-39EFA16314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AB3-43C1-B879-17505E2C1ADB}"/>
                </c:ext>
              </c:extLst>
            </c:dLbl>
            <c:dLbl>
              <c:idx val="6"/>
              <c:layout>
                <c:manualLayout>
                  <c:x val="6.0386473429949921E-3"/>
                  <c:y val="-2.6753913813851007E-17"/>
                </c:manualLayout>
              </c:layout>
              <c:tx>
                <c:rich>
                  <a:bodyPr/>
                  <a:lstStyle/>
                  <a:p>
                    <a:fld id="{C579B62F-B141-4A16-A7D1-EB6A8DE309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AB3-43C1-B879-17505E2C1A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B78FE5-0B19-46E4-B1E5-6B157439D7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AB3-43C1-B879-17505E2C1AD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15391F1-CE08-4604-AE15-7BA49562B3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AB3-43C1-B879-17505E2C1A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0FD8D86-FAA3-43A5-BD71-19B92F4FF3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AB3-43C1-B879-17505E2C1A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C2BD320-C095-4791-8A78-4DF7BF7D77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AB3-43C1-B879-17505E2C1AD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A44E5FC-CB8C-4782-A2C0-9C21DE11B3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AB3-43C1-B879-17505E2C1AD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BF9D180-7580-4176-9B89-BEA45B9DCC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AB3-43C1-B879-17505E2C1AD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5525973-43E5-464C-BA9A-BCAC38B417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AB3-43C1-B879-17505E2C1ADB}"/>
                </c:ext>
              </c:extLst>
            </c:dLbl>
            <c:dLbl>
              <c:idx val="14"/>
              <c:layout>
                <c:manualLayout>
                  <c:x val="1.0869565217391216E-2"/>
                  <c:y val="-5.3507827627702014E-17"/>
                </c:manualLayout>
              </c:layout>
              <c:tx>
                <c:rich>
                  <a:bodyPr/>
                  <a:lstStyle/>
                  <a:p>
                    <a:fld id="{97EBF27C-487F-4691-8C9D-01EAE8E18B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AB3-43C1-B879-17505E2C1AD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FC90336-9D79-4263-BCB9-498CA530A6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AB3-43C1-B879-17505E2C1AD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EDF5289-C2F3-436B-8D3F-42A4F2EF8D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AB3-43C1-B879-17505E2C1AD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46D08E0-6D73-47C1-9DB6-8BF7CBC983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AB3-43C1-B879-17505E2C1AD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A2375F1-49A3-44B8-BF64-AB440D3ED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AB3-43C1-B879-17505E2C1AD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F3EF643F-1F82-4BAE-A35F-6DB274FF6E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AB3-43C1-B879-17505E2C1AD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3F31C65-24E0-4CB7-9721-C8372EF97B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AB3-43C1-B879-17505E2C1ADB}"/>
                </c:ext>
              </c:extLst>
            </c:dLbl>
            <c:dLbl>
              <c:idx val="21"/>
              <c:layout>
                <c:manualLayout>
                  <c:x val="0"/>
                  <c:y val="-2.6267782461394686E-2"/>
                </c:manualLayout>
              </c:layout>
              <c:tx>
                <c:rich>
                  <a:bodyPr/>
                  <a:lstStyle/>
                  <a:p>
                    <a:fld id="{44D0DF86-0724-4DBE-B2EC-37DA6DC52C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AB3-43C1-B879-17505E2C1ADB}"/>
                </c:ext>
              </c:extLst>
            </c:dLbl>
            <c:dLbl>
              <c:idx val="22"/>
              <c:layout>
                <c:manualLayout>
                  <c:x val="-1.0869565217391304E-2"/>
                  <c:y val="-3.7942352444236743E-2"/>
                </c:manualLayout>
              </c:layout>
              <c:tx>
                <c:rich>
                  <a:bodyPr/>
                  <a:lstStyle/>
                  <a:p>
                    <a:fld id="{DFEA3829-76BE-487B-AB7D-73E16B2E21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AB3-43C1-B879-17505E2C1AD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C5ADA10-85A6-44E9-85C7-56CEDA6057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AB3-43C1-B879-17505E2C1AD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B9671E93-0E63-4AAB-909B-5B7BA49A49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AB3-43C1-B879-17505E2C1AD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715A4266-426F-4AE0-920D-F3BC8FC014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AB3-43C1-B879-17505E2C1AD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F0A3D89-91C4-4B09-A06D-03244B1CE6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AB3-43C1-B879-17505E2C1AD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50B4CAC-89D6-4BAF-8FA4-9E5CFF2A50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AB3-43C1-B879-17505E2C1AD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D8C21E35-B765-42DC-A460-769E5BE820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6AB3-43C1-B879-17505E2C1ADB}"/>
                </c:ext>
              </c:extLst>
            </c:dLbl>
            <c:dLbl>
              <c:idx val="29"/>
              <c:layout>
                <c:manualLayout>
                  <c:x val="-2.8985507246376857E-2"/>
                  <c:y val="-2.3349139965684117E-2"/>
                </c:manualLayout>
              </c:layout>
              <c:tx>
                <c:rich>
                  <a:bodyPr/>
                  <a:lstStyle/>
                  <a:p>
                    <a:fld id="{5A5809BB-0D82-4339-9618-56BD375B8D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AB3-43C1-B879-17505E2C1AD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57A25F82-8B6E-4A62-9353-889D5EDC92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AB3-43C1-B879-17505E2C1AD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D8BAFC1D-509D-4216-B3C6-D7FA110356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AB3-43C1-B879-17505E2C1AD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83A7E023-56DB-43BD-81D2-ACC462163F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AB3-43C1-B879-17505E2C1AD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60C5BB40-D778-4CC3-8CA6-FB79D33215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6AB3-43C1-B879-17505E2C1AD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A2449002-1665-4AD8-9FCE-DF34AF1F02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AB3-43C1-B879-17505E2C1AD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E8385548-0C70-4E18-8BFA-BB50960563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AB3-43C1-B879-17505E2C1AD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CF659710-E6D0-4955-B4D8-461070619E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6AB3-43C1-B879-17505E2C1AD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2E5D119D-FCF4-4BBA-AA0A-723C1BE544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6AB3-43C1-B879-17505E2C1AD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38D46C92-745F-4E40-AF53-E1AD697B72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6AB3-43C1-B879-17505E2C1ADB}"/>
                </c:ext>
              </c:extLst>
            </c:dLbl>
            <c:dLbl>
              <c:idx val="39"/>
              <c:layout>
                <c:manualLayout>
                  <c:x val="-4.8309178743961793E-3"/>
                  <c:y val="1.4593212478552574E-2"/>
                </c:manualLayout>
              </c:layout>
              <c:tx>
                <c:rich>
                  <a:bodyPr/>
                  <a:lstStyle/>
                  <a:p>
                    <a:fld id="{A5B8DA98-2FD8-45B6-B728-72ADFA3AEF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7E5-4728-A195-49EFBA241A08}"/>
                </c:ext>
              </c:extLst>
            </c:dLbl>
            <c:dLbl>
              <c:idx val="40"/>
              <c:layout>
                <c:manualLayout>
                  <c:x val="-2.4154589371982449E-3"/>
                  <c:y val="-2.0430497469973604E-2"/>
                </c:manualLayout>
              </c:layout>
              <c:tx>
                <c:rich>
                  <a:bodyPr/>
                  <a:lstStyle/>
                  <a:p>
                    <a:fld id="{E5497C1D-B3A6-4726-BD97-8E5697BF7E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AB3-43C1-B879-17505E2C1ADB}"/>
                </c:ext>
              </c:extLst>
            </c:dLbl>
            <c:dLbl>
              <c:idx val="41"/>
              <c:layout>
                <c:manualLayout>
                  <c:x val="-1.2077294685990338E-2"/>
                  <c:y val="-5.2535564922789268E-2"/>
                </c:manualLayout>
              </c:layout>
              <c:tx>
                <c:rich>
                  <a:bodyPr/>
                  <a:lstStyle/>
                  <a:p>
                    <a:fld id="{26AFAFE9-F138-4809-A541-B37944B4EB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6AB3-43C1-B879-17505E2C1ADB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05B34045-3AE7-4BAA-84F9-B223E71E07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6AB3-43C1-B879-17505E2C1ADB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B073B006-5295-436E-B7E7-EFEC13FE88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6AB3-43C1-B879-17505E2C1ADB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F0EBE932-F9F9-4B37-BE28-547487E86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6AB3-43C1-B879-17505E2C1ADB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E6BAA728-FFFE-4E69-B5A1-18F711865B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6AB3-43C1-B879-17505E2C1ADB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66A0DF7A-FCD1-4D9B-AA11-912425BC12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6AB3-43C1-B879-17505E2C1ADB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E49538BD-2F92-40EC-8DD4-D7C11B1AB7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6AB3-43C1-B879-17505E2C1ADB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3E767449-A6F5-41C6-8F68-46481DC06C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6AB3-43C1-B879-17505E2C1ADB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A5BDAA1F-DB25-40F9-9D69-B87DAB39A3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AB3-43C1-B879-17505E2C1ADB}"/>
                </c:ext>
              </c:extLst>
            </c:dLbl>
            <c:dLbl>
              <c:idx val="50"/>
              <c:layout>
                <c:manualLayout>
                  <c:x val="0"/>
                  <c:y val="1.1674569982842086E-2"/>
                </c:manualLayout>
              </c:layout>
              <c:tx>
                <c:rich>
                  <a:bodyPr/>
                  <a:lstStyle/>
                  <a:p>
                    <a:fld id="{7D5494D4-1FAE-4889-B05A-FFBEAA2232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6AB3-43C1-B879-17505E2C1ADB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9381F17D-7DD6-42BF-AE6B-B75FB6BC28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AB3-43C1-B879-17505E2C1ADB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55B10109-E0C8-4768-AE0E-E5DA5701D7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AB3-43C1-B879-17505E2C1ADB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92D8C74E-F267-4DB4-801D-BDEC3F7E01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AB3-43C1-B879-17505E2C1ADB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CB2C77F2-2D03-4527-8594-A7ABC08DE6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AB3-43C1-B879-17505E2C1ADB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96F30A01-87A4-4B69-ACBA-672BBA7194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AB3-43C1-B879-17505E2C1ADB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1A76C650-904B-4985-8B99-36684B765E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AB3-43C1-B879-17505E2C1ADB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16DD5E65-1DDB-4FE7-A433-A33E8BD685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AB3-43C1-B879-17505E2C1ADB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7DCE8257-E598-4C6B-B58B-B2E5026BF6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AB3-43C1-B879-17505E2C1ADB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81DA5B0D-42C2-425A-BAA5-CCA6F81AF9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6AB3-43C1-B879-17505E2C1ADB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BAD1E423-3887-4F34-AD2C-39CF2D3585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6AB3-43C1-B879-17505E2C1ADB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8B220932-250A-42A3-AACF-8981AE74E1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6AB3-43C1-B879-17505E2C1ADB}"/>
                </c:ext>
              </c:extLst>
            </c:dLbl>
            <c:dLbl>
              <c:idx val="62"/>
              <c:layout>
                <c:manualLayout>
                  <c:x val="0"/>
                  <c:y val="6.712877740134178E-2"/>
                </c:manualLayout>
              </c:layout>
              <c:tx>
                <c:rich>
                  <a:bodyPr/>
                  <a:lstStyle/>
                  <a:p>
                    <a:fld id="{4F900B4D-843E-49FD-AA00-44731E1A6A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AB3-43C1-B879-17505E2C1ADB}"/>
                </c:ext>
              </c:extLst>
            </c:dLbl>
            <c:dLbl>
              <c:idx val="63"/>
              <c:layout>
                <c:manualLayout>
                  <c:x val="-4.830917874396135E-3"/>
                  <c:y val="3.2105067452815661E-2"/>
                </c:manualLayout>
              </c:layout>
              <c:tx>
                <c:rich>
                  <a:bodyPr/>
                  <a:lstStyle/>
                  <a:p>
                    <a:fld id="{1FBE88EC-4EEF-4673-9D14-5032D65FD0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AB3-43C1-B879-17505E2C1ADB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F6939BF3-91BC-403F-A999-50809B200A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6AB3-43C1-B879-17505E2C1ADB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38813957-6B6A-40BB-8788-468FFD75FF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6AB3-43C1-B879-17505E2C1ADB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fld id="{6DFC2110-3A32-4DB0-9669-D04384239E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6AB3-43C1-B879-17505E2C1ADB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C1FACE95-63EF-4104-AA35-0CE02AFC31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6AB3-43C1-B879-17505E2C1ADB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624C4592-7CBE-4219-AF45-121D42DD01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6AB3-43C1-B879-17505E2C1ADB}"/>
                </c:ext>
              </c:extLst>
            </c:dLbl>
            <c:dLbl>
              <c:idx val="69"/>
              <c:layout>
                <c:manualLayout>
                  <c:x val="2.4154589371980675E-3"/>
                  <c:y val="4.0860994939947208E-2"/>
                </c:manualLayout>
              </c:layout>
              <c:tx>
                <c:rich>
                  <a:bodyPr/>
                  <a:lstStyle/>
                  <a:p>
                    <a:fld id="{65E7679E-9EC1-4EB1-840F-0A2B7F0268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AB3-43C1-B879-17505E2C1ADB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1EF72ACD-FB71-4C1A-A38A-46B2694A19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6AB3-43C1-B879-17505E2C1ADB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526267B9-9306-4079-980D-077F31712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6AB3-43C1-B879-17505E2C1ADB}"/>
                </c:ext>
              </c:extLst>
            </c:dLbl>
            <c:dLbl>
              <c:idx val="72"/>
              <c:layout>
                <c:manualLayout>
                  <c:x val="-8.4541062801932361E-3"/>
                  <c:y val="-3.7942352444236695E-2"/>
                </c:manualLayout>
              </c:layout>
              <c:tx>
                <c:rich>
                  <a:bodyPr/>
                  <a:lstStyle/>
                  <a:p>
                    <a:fld id="{86ABAD9E-37F6-4674-9607-C13C19E14F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AB3-43C1-B879-17505E2C1ADB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A0F3FCA3-AFB6-4C9B-8D85-9B8EF257E0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6AB3-43C1-B879-17505E2C1ADB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F6B0F296-D44D-4B7A-909C-D5F66205B7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6AB3-43C1-B879-17505E2C1ADB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C7BCC0C0-2242-4C32-A69E-E0038E77CE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6AB3-43C1-B879-17505E2C1ADB}"/>
                </c:ext>
              </c:extLst>
            </c:dLbl>
            <c:dLbl>
              <c:idx val="76"/>
              <c:tx>
                <c:rich>
                  <a:bodyPr/>
                  <a:lstStyle/>
                  <a:p>
                    <a:fld id="{47893BD9-A7EF-48A4-AAC0-C5CF863C12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6AB3-43C1-B879-17505E2C1ADB}"/>
                </c:ext>
              </c:extLst>
            </c:dLbl>
            <c:dLbl>
              <c:idx val="77"/>
              <c:tx>
                <c:rich>
                  <a:bodyPr/>
                  <a:lstStyle/>
                  <a:p>
                    <a:fld id="{C496211C-ABEE-4701-B43D-E0A59050F8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6AB3-43C1-B879-17505E2C1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Sheet1!$B$2:$B$79</c:f>
              <c:numCache>
                <c:formatCode>0</c:formatCode>
                <c:ptCount val="78"/>
                <c:pt idx="0">
                  <c:v>5.5000000000000009</c:v>
                </c:pt>
                <c:pt idx="1">
                  <c:v>5.7381974248927001</c:v>
                </c:pt>
                <c:pt idx="2">
                  <c:v>5.5884861407249451</c:v>
                </c:pt>
                <c:pt idx="3">
                  <c:v>5.7190265486725673</c:v>
                </c:pt>
                <c:pt idx="4">
                  <c:v>5.5785714285714274</c:v>
                </c:pt>
                <c:pt idx="5">
                  <c:v>5.9719827586206877</c:v>
                </c:pt>
                <c:pt idx="6">
                  <c:v>6.3198198198198208</c:v>
                </c:pt>
                <c:pt idx="7">
                  <c:v>5.6716417910447712</c:v>
                </c:pt>
                <c:pt idx="8">
                  <c:v>5.4816753926701569</c:v>
                </c:pt>
                <c:pt idx="9">
                  <c:v>5.6757990867579906</c:v>
                </c:pt>
                <c:pt idx="10">
                  <c:v>5.3531827515400368</c:v>
                </c:pt>
                <c:pt idx="11">
                  <c:v>5.4343675417661075</c:v>
                </c:pt>
                <c:pt idx="12">
                  <c:v>6.1915422885572085</c:v>
                </c:pt>
                <c:pt idx="13">
                  <c:v>5.8044444444444494</c:v>
                </c:pt>
                <c:pt idx="14">
                  <c:v>6.0580204778156972</c:v>
                </c:pt>
                <c:pt idx="15">
                  <c:v>5.7174392935982352</c:v>
                </c:pt>
                <c:pt idx="16">
                  <c:v>5.5665859564164615</c:v>
                </c:pt>
                <c:pt idx="17">
                  <c:v>6.2390243902439044</c:v>
                </c:pt>
                <c:pt idx="18">
                  <c:v>5.4155251141552538</c:v>
                </c:pt>
                <c:pt idx="19">
                  <c:v>5.9719387755102078</c:v>
                </c:pt>
                <c:pt idx="20">
                  <c:v>5.1878914405010459</c:v>
                </c:pt>
                <c:pt idx="21">
                  <c:v>6.0065573770491785</c:v>
                </c:pt>
                <c:pt idx="22">
                  <c:v>5.4556962025316436</c:v>
                </c:pt>
                <c:pt idx="23">
                  <c:v>5.5698529411764728</c:v>
                </c:pt>
                <c:pt idx="24">
                  <c:v>5.5746606334841609</c:v>
                </c:pt>
                <c:pt idx="25">
                  <c:v>5.7015306122448948</c:v>
                </c:pt>
                <c:pt idx="26">
                  <c:v>5.9880382775119649</c:v>
                </c:pt>
                <c:pt idx="27">
                  <c:v>5.9850746268656705</c:v>
                </c:pt>
                <c:pt idx="28">
                  <c:v>5.7294117647058789</c:v>
                </c:pt>
                <c:pt idx="29">
                  <c:v>5.3148936170212773</c:v>
                </c:pt>
                <c:pt idx="30">
                  <c:v>6.2679127725856718</c:v>
                </c:pt>
                <c:pt idx="31">
                  <c:v>5.9203539823008864</c:v>
                </c:pt>
                <c:pt idx="32">
                  <c:v>6.0180586907449181</c:v>
                </c:pt>
                <c:pt idx="33">
                  <c:v>5.8888888888888928</c:v>
                </c:pt>
                <c:pt idx="34">
                  <c:v>6.0253807106598956</c:v>
                </c:pt>
                <c:pt idx="35">
                  <c:v>6.0198412698412698</c:v>
                </c:pt>
                <c:pt idx="36">
                  <c:v>5.6489607390300254</c:v>
                </c:pt>
                <c:pt idx="37">
                  <c:v>5.0790378006872823</c:v>
                </c:pt>
                <c:pt idx="38">
                  <c:v>5.9687499999999991</c:v>
                </c:pt>
                <c:pt idx="39">
                  <c:v>5.4439655172413781</c:v>
                </c:pt>
                <c:pt idx="40">
                  <c:v>5.8752475247524751</c:v>
                </c:pt>
                <c:pt idx="41">
                  <c:v>4.7898305084745765</c:v>
                </c:pt>
                <c:pt idx="42">
                  <c:v>5.9224137931034484</c:v>
                </c:pt>
                <c:pt idx="43">
                  <c:v>5.8347107438016499</c:v>
                </c:pt>
                <c:pt idx="44">
                  <c:v>5.9022727272727291</c:v>
                </c:pt>
                <c:pt idx="45">
                  <c:v>5.7473118279569873</c:v>
                </c:pt>
                <c:pt idx="46">
                  <c:v>5.2656249999999991</c:v>
                </c:pt>
                <c:pt idx="47">
                  <c:v>5.7816091954022948</c:v>
                </c:pt>
                <c:pt idx="48">
                  <c:v>5.4485488126649058</c:v>
                </c:pt>
                <c:pt idx="49">
                  <c:v>6.1864801864801819</c:v>
                </c:pt>
                <c:pt idx="50">
                  <c:v>6.028688524590164</c:v>
                </c:pt>
                <c:pt idx="51">
                  <c:v>5.9146341463414682</c:v>
                </c:pt>
                <c:pt idx="52">
                  <c:v>5.3325635103926112</c:v>
                </c:pt>
                <c:pt idx="53">
                  <c:v>5.8827751196172287</c:v>
                </c:pt>
                <c:pt idx="54">
                  <c:v>5.8465011286681658</c:v>
                </c:pt>
                <c:pt idx="55">
                  <c:v>5.94428152492668</c:v>
                </c:pt>
                <c:pt idx="56">
                  <c:v>5.3504043126684637</c:v>
                </c:pt>
                <c:pt idx="57">
                  <c:v>5.6547085201793728</c:v>
                </c:pt>
                <c:pt idx="58">
                  <c:v>5.5871559633027505</c:v>
                </c:pt>
                <c:pt idx="59">
                  <c:v>5.5522388059701431</c:v>
                </c:pt>
                <c:pt idx="60">
                  <c:v>5.8232558139534891</c:v>
                </c:pt>
                <c:pt idx="61">
                  <c:v>6.0353260869565268</c:v>
                </c:pt>
                <c:pt idx="62">
                  <c:v>5.8210862619808319</c:v>
                </c:pt>
                <c:pt idx="63">
                  <c:v>5.6428571428571423</c:v>
                </c:pt>
                <c:pt idx="64">
                  <c:v>6.1285046728971926</c:v>
                </c:pt>
                <c:pt idx="65">
                  <c:v>5.6547314578005086</c:v>
                </c:pt>
                <c:pt idx="66">
                  <c:v>5.9666666666666632</c:v>
                </c:pt>
                <c:pt idx="67">
                  <c:v>6.0665137614678883</c:v>
                </c:pt>
                <c:pt idx="68">
                  <c:v>5.6605504587155977</c:v>
                </c:pt>
                <c:pt idx="69">
                  <c:v>6.0000000000000027</c:v>
                </c:pt>
                <c:pt idx="70">
                  <c:v>5.1921182266009849</c:v>
                </c:pt>
                <c:pt idx="71">
                  <c:v>5.995294117647056</c:v>
                </c:pt>
                <c:pt idx="72">
                  <c:v>5.2006079027355607</c:v>
                </c:pt>
                <c:pt idx="73">
                  <c:v>6.0254041570438819</c:v>
                </c:pt>
                <c:pt idx="74">
                  <c:v>6.0291970802919712</c:v>
                </c:pt>
                <c:pt idx="75">
                  <c:v>6.155092592592589</c:v>
                </c:pt>
                <c:pt idx="76">
                  <c:v>6.0769230769230766</c:v>
                </c:pt>
                <c:pt idx="77">
                  <c:v>6.0551558752997598</c:v>
                </c:pt>
              </c:numCache>
            </c:numRef>
          </c:xVal>
          <c:yVal>
            <c:numRef>
              <c:f>Sheet1!$C$2:$C$79</c:f>
              <c:numCache>
                <c:formatCode>0</c:formatCode>
                <c:ptCount val="78"/>
                <c:pt idx="0">
                  <c:v>6.1653225806451601</c:v>
                </c:pt>
                <c:pt idx="1">
                  <c:v>6.5346320346320361</c:v>
                </c:pt>
                <c:pt idx="2">
                  <c:v>6.3512931034482767</c:v>
                </c:pt>
                <c:pt idx="3">
                  <c:v>6.4533622559652875</c:v>
                </c:pt>
                <c:pt idx="4">
                  <c:v>6.4423963133640534</c:v>
                </c:pt>
                <c:pt idx="5">
                  <c:v>6.5878524945769996</c:v>
                </c:pt>
                <c:pt idx="6">
                  <c:v>6.7224669603524241</c:v>
                </c:pt>
                <c:pt idx="7">
                  <c:v>6.567099567099568</c:v>
                </c:pt>
                <c:pt idx="8">
                  <c:v>5.4265060240963816</c:v>
                </c:pt>
                <c:pt idx="9">
                  <c:v>6.3200000000000047</c:v>
                </c:pt>
                <c:pt idx="10">
                  <c:v>6.2822085889570545</c:v>
                </c:pt>
                <c:pt idx="11">
                  <c:v>6.4255813953488348</c:v>
                </c:pt>
                <c:pt idx="12">
                  <c:v>6.3136792452830202</c:v>
                </c:pt>
                <c:pt idx="13">
                  <c:v>6.4678492239467884</c:v>
                </c:pt>
                <c:pt idx="14">
                  <c:v>6.441926345609069</c:v>
                </c:pt>
                <c:pt idx="15">
                  <c:v>6.6044444444444492</c:v>
                </c:pt>
                <c:pt idx="16">
                  <c:v>6.5069767441860469</c:v>
                </c:pt>
                <c:pt idx="17">
                  <c:v>6.477541371158396</c:v>
                </c:pt>
                <c:pt idx="18">
                  <c:v>6.2663656884875838</c:v>
                </c:pt>
                <c:pt idx="19">
                  <c:v>6.41320293398533</c:v>
                </c:pt>
                <c:pt idx="20">
                  <c:v>6.219008264462806</c:v>
                </c:pt>
                <c:pt idx="21">
                  <c:v>6.5417789757412432</c:v>
                </c:pt>
                <c:pt idx="22">
                  <c:v>6.3794326241134716</c:v>
                </c:pt>
                <c:pt idx="23">
                  <c:v>5.7936507936507882</c:v>
                </c:pt>
                <c:pt idx="24">
                  <c:v>6.5759637188208648</c:v>
                </c:pt>
                <c:pt idx="25">
                  <c:v>6.4127764127764149</c:v>
                </c:pt>
                <c:pt idx="26">
                  <c:v>6.5212264150943398</c:v>
                </c:pt>
                <c:pt idx="27">
                  <c:v>6.4457831325301242</c:v>
                </c:pt>
                <c:pt idx="28">
                  <c:v>6.5210280373831795</c:v>
                </c:pt>
                <c:pt idx="29">
                  <c:v>6.2282608695652142</c:v>
                </c:pt>
                <c:pt idx="30">
                  <c:v>6.4411764705882355</c:v>
                </c:pt>
                <c:pt idx="31">
                  <c:v>6.4413265306122458</c:v>
                </c:pt>
                <c:pt idx="32">
                  <c:v>6.6719457013574672</c:v>
                </c:pt>
                <c:pt idx="33">
                  <c:v>6.6778523489932855</c:v>
                </c:pt>
                <c:pt idx="34">
                  <c:v>6.4540942928039717</c:v>
                </c:pt>
                <c:pt idx="35">
                  <c:v>6.6616314199395719</c:v>
                </c:pt>
                <c:pt idx="36">
                  <c:v>6.1299303944315611</c:v>
                </c:pt>
                <c:pt idx="37">
                  <c:v>6.2211838006230513</c:v>
                </c:pt>
                <c:pt idx="38">
                  <c:v>6.6266968325791851</c:v>
                </c:pt>
                <c:pt idx="39">
                  <c:v>6.2398523985239835</c:v>
                </c:pt>
                <c:pt idx="40">
                  <c:v>6.5280000000000005</c:v>
                </c:pt>
                <c:pt idx="41">
                  <c:v>5.6189024390243896</c:v>
                </c:pt>
                <c:pt idx="42">
                  <c:v>6.4157894736842094</c:v>
                </c:pt>
                <c:pt idx="43">
                  <c:v>6.4435897435897438</c:v>
                </c:pt>
                <c:pt idx="44">
                  <c:v>6.5217391304347823</c:v>
                </c:pt>
                <c:pt idx="45">
                  <c:v>6.1846153846153813</c:v>
                </c:pt>
                <c:pt idx="46">
                  <c:v>6.5272727272727309</c:v>
                </c:pt>
                <c:pt idx="47">
                  <c:v>6.3532608695652177</c:v>
                </c:pt>
                <c:pt idx="48">
                  <c:v>6.4231738035264492</c:v>
                </c:pt>
                <c:pt idx="49">
                  <c:v>6.5257009345794428</c:v>
                </c:pt>
                <c:pt idx="50">
                  <c:v>6.4939024390243913</c:v>
                </c:pt>
                <c:pt idx="51">
                  <c:v>6.3436619718309899</c:v>
                </c:pt>
                <c:pt idx="52">
                  <c:v>6.3790697674418597</c:v>
                </c:pt>
                <c:pt idx="53">
                  <c:v>6.4786729857819871</c:v>
                </c:pt>
                <c:pt idx="54">
                  <c:v>6.5968109339407794</c:v>
                </c:pt>
                <c:pt idx="55">
                  <c:v>6.1393442622950829</c:v>
                </c:pt>
                <c:pt idx="56">
                  <c:v>6.3023872679045088</c:v>
                </c:pt>
                <c:pt idx="57">
                  <c:v>6.6155606407322622</c:v>
                </c:pt>
                <c:pt idx="58">
                  <c:v>6.4791666666666661</c:v>
                </c:pt>
                <c:pt idx="59">
                  <c:v>6.0962962962962965</c:v>
                </c:pt>
                <c:pt idx="60">
                  <c:v>6.4627539503386009</c:v>
                </c:pt>
                <c:pt idx="61">
                  <c:v>6.4934383202099735</c:v>
                </c:pt>
                <c:pt idx="62">
                  <c:v>6.5350140056022319</c:v>
                </c:pt>
                <c:pt idx="63">
                  <c:v>6.2898550724637676</c:v>
                </c:pt>
                <c:pt idx="64">
                  <c:v>6.5616113744075859</c:v>
                </c:pt>
                <c:pt idx="65">
                  <c:v>6.5368956743002542</c:v>
                </c:pt>
                <c:pt idx="66">
                  <c:v>6.4999999999999982</c:v>
                </c:pt>
                <c:pt idx="67">
                  <c:v>6.6883720930232586</c:v>
                </c:pt>
                <c:pt idx="68">
                  <c:v>6.6325581395348836</c:v>
                </c:pt>
                <c:pt idx="69">
                  <c:v>6.4141414141414144</c:v>
                </c:pt>
                <c:pt idx="70">
                  <c:v>6.3536036036036032</c:v>
                </c:pt>
                <c:pt idx="71">
                  <c:v>6.5815602836879412</c:v>
                </c:pt>
                <c:pt idx="72">
                  <c:v>6.2765363128491618</c:v>
                </c:pt>
                <c:pt idx="73">
                  <c:v>6.5406032482598615</c:v>
                </c:pt>
                <c:pt idx="74">
                  <c:v>6.4745762711864394</c:v>
                </c:pt>
                <c:pt idx="75">
                  <c:v>6.5854800936768187</c:v>
                </c:pt>
                <c:pt idx="76">
                  <c:v>6.5131894484412509</c:v>
                </c:pt>
                <c:pt idx="77">
                  <c:v>6.5526315789473726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Sheet1!$A$2:$A$79</c15:f>
                <c15:dlblRangeCache>
                  <c:ptCount val="7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EAE-4F47-8909-0A6214C34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78927"/>
        <c:axId val="22075599"/>
      </c:scatterChart>
      <c:valAx>
        <c:axId val="22078927"/>
        <c:scaling>
          <c:orientation val="minMax"/>
          <c:max val="7"/>
          <c:min val="4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Satisfaction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75599"/>
        <c:crosses val="autoZero"/>
        <c:crossBetween val="midCat"/>
        <c:majorUnit val="1"/>
        <c:minorUnit val="0.5"/>
      </c:valAx>
      <c:valAx>
        <c:axId val="22075599"/>
        <c:scaling>
          <c:orientation val="minMax"/>
          <c:max val="7"/>
          <c:min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78927"/>
        <c:crosses val="autoZero"/>
        <c:crossBetween val="midCat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727114263392E-2"/>
          <c:y val="2.1840332458442694E-2"/>
          <c:w val="0.95331309731321756"/>
          <c:h val="0.8017445319335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Satisfaction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 (N=340)</c:v>
                </c:pt>
                <c:pt idx="1">
                  <c:v>Male (N=113)</c:v>
                </c:pt>
                <c:pt idx="2">
                  <c:v>Transgender or Genderqueer (N=8)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4.82</c:v>
                </c:pt>
                <c:pt idx="1">
                  <c:v>4.62</c:v>
                </c:pt>
                <c:pt idx="2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727114263392E-2"/>
          <c:y val="2.1840332458442694E-2"/>
          <c:w val="0.95331309731321756"/>
          <c:h val="0.8017445319335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Satisfaction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 (N=340)</c:v>
                </c:pt>
                <c:pt idx="1">
                  <c:v>Male (N=113)</c:v>
                </c:pt>
                <c:pt idx="2">
                  <c:v>Transgender or Genderqueer (N=8)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5.54</c:v>
                </c:pt>
                <c:pt idx="1">
                  <c:v>5.31</c:v>
                </c:pt>
                <c:pt idx="2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727114263392E-2"/>
          <c:y val="2.1840332458442694E-2"/>
          <c:w val="0.95331309731321756"/>
          <c:h val="0.8017445319335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Re-enroll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Female (N=340)</c:v>
                </c:pt>
                <c:pt idx="1">
                  <c:v>Male (N=113)</c:v>
                </c:pt>
                <c:pt idx="2">
                  <c:v>Transgender or Genderqueer (N=8)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5.7</c:v>
                </c:pt>
                <c:pt idx="1">
                  <c:v>5.4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Black/African (N=16)</c:v>
                </c:pt>
                <c:pt idx="1">
                  <c:v>Native American (N=86)</c:v>
                </c:pt>
                <c:pt idx="2">
                  <c:v>Asian/PI (N=19) </c:v>
                </c:pt>
                <c:pt idx="3">
                  <c:v>Caucasian/White (N=277)</c:v>
                </c:pt>
                <c:pt idx="4">
                  <c:v>Hispanic (N=22)</c:v>
                </c:pt>
                <c:pt idx="5">
                  <c:v>Other (N=6)</c:v>
                </c:pt>
                <c:pt idx="6">
                  <c:v>Multi-Racial (N=24)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4.3099999999999996</c:v>
                </c:pt>
                <c:pt idx="1">
                  <c:v>4.9400000000000004</c:v>
                </c:pt>
                <c:pt idx="2">
                  <c:v>5.21</c:v>
                </c:pt>
                <c:pt idx="3">
                  <c:v>4.68</c:v>
                </c:pt>
                <c:pt idx="4">
                  <c:v>5.26</c:v>
                </c:pt>
                <c:pt idx="5">
                  <c:v>5.33</c:v>
                </c:pt>
                <c:pt idx="6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 Expectations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D6206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F3AA-4DD0-BFDE-9565C12C3C2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F3AA-4DD0-BFDE-9565C12C3C23}"/>
              </c:ext>
            </c:extLst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23A7-425F-86AA-0949B4684B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F3AA-4DD0-BFDE-9565C12C3C2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4-F3AA-4DD0-BFDE-9565C12C3C23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160F-4E20-98EF-C1C6C21DE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Black/African (N=16)</c:v>
                </c:pt>
                <c:pt idx="1">
                  <c:v>Native American (N=86)</c:v>
                </c:pt>
                <c:pt idx="2">
                  <c:v>Asian/PI (N=19) </c:v>
                </c:pt>
                <c:pt idx="3">
                  <c:v>Caucasian/White (N=277)</c:v>
                </c:pt>
                <c:pt idx="4">
                  <c:v>Hispanic (N=22)</c:v>
                </c:pt>
                <c:pt idx="5">
                  <c:v>Other (N=6)</c:v>
                </c:pt>
                <c:pt idx="6">
                  <c:v>Multi-Racial (N=24)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5.19</c:v>
                </c:pt>
                <c:pt idx="1">
                  <c:v>5.64</c:v>
                </c:pt>
                <c:pt idx="2">
                  <c:v>5.55</c:v>
                </c:pt>
                <c:pt idx="3">
                  <c:v>5.39</c:v>
                </c:pt>
                <c:pt idx="4">
                  <c:v>5.7</c:v>
                </c:pt>
                <c:pt idx="5">
                  <c:v>6.67</c:v>
                </c:pt>
                <c:pt idx="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/>
            <a:t>Culture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r>
            <a:rPr lang="en-US" sz="1800" dirty="0"/>
            <a:t>Job/Career focus more than self-discovery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custT="1"/>
      <dgm:spPr/>
      <dgm:t>
        <a:bodyPr/>
        <a:lstStyle/>
        <a:p>
          <a:r>
            <a:rPr lang="en-US" sz="1800" dirty="0"/>
            <a:t>Less social value placed on college degree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 custT="1"/>
      <dgm:spPr/>
      <dgm:t>
        <a:bodyPr/>
        <a:lstStyle/>
        <a:p>
          <a:r>
            <a:rPr lang="en-US" sz="1800" dirty="0"/>
            <a:t>Disillusionment with student loan debt at graduation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Traditional Vs. Non-Traditional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1800" dirty="0"/>
            <a:t>Population of graduating high school students is declining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en-US" sz="1800" dirty="0"/>
            <a:t>Significant online shift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en-US" sz="1600" dirty="0"/>
            <a:t>Decrease in part-time students and associate degree students who are more likely to pursue full-time employment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Gender and Race/ Ethnicity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1800" dirty="0"/>
            <a:t>Slower decline for females than males; 58% to 42% (DOE) 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 custT="1"/>
      <dgm:spPr/>
      <dgm:t>
        <a:bodyPr/>
        <a:lstStyle/>
        <a:p>
          <a:r>
            <a:rPr lang="en-US" sz="1800" dirty="0"/>
            <a:t>Increase in Hispanic/ Latino although not as high as overall population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1EF5A434-1D5C-42AC-B0EB-4F1E724B5E7A}">
      <dgm:prSet phldrT="[Text]" custT="1"/>
      <dgm:spPr/>
      <dgm:t>
        <a:bodyPr/>
        <a:lstStyle/>
        <a:p>
          <a:r>
            <a:rPr lang="en-US" sz="1800" dirty="0"/>
            <a:t>Increase in Asian students although no increase in overall US population</a:t>
          </a:r>
        </a:p>
      </dgm:t>
    </dgm:pt>
    <dgm:pt modelId="{84CA36A9-A70C-4E8F-ADDF-84FE5EDCA75F}" type="parTrans" cxnId="{5F127E36-C103-4253-A2E1-427AC9B9461F}">
      <dgm:prSet/>
      <dgm:spPr/>
      <dgm:t>
        <a:bodyPr/>
        <a:lstStyle/>
        <a:p>
          <a:endParaRPr lang="en-US"/>
        </a:p>
      </dgm:t>
    </dgm:pt>
    <dgm:pt modelId="{65D760EA-BB7D-4E6E-B24C-EE4AD4790714}" type="sibTrans" cxnId="{5F127E36-C103-4253-A2E1-427AC9B9461F}">
      <dgm:prSet/>
      <dgm:spPr/>
      <dgm:t>
        <a:bodyPr/>
        <a:lstStyle/>
        <a:p>
          <a:endParaRPr lang="en-US"/>
        </a:p>
      </dgm:t>
    </dgm:pt>
    <dgm:pt modelId="{5688159E-5CF0-4577-9B2D-5EC262D6B96B}">
      <dgm:prSet phldrT="[Text]" custT="1"/>
      <dgm:spPr/>
      <dgm:t>
        <a:bodyPr/>
        <a:lstStyle/>
        <a:p>
          <a:r>
            <a:rPr lang="en-US" sz="1600" dirty="0"/>
            <a:t>“Contemporary” adult student population is reaching saturation</a:t>
          </a:r>
        </a:p>
      </dgm:t>
    </dgm:pt>
    <dgm:pt modelId="{2FB719E6-300F-40E9-AF8A-6FB27DB647F4}" type="parTrans" cxnId="{F841DA02-04D5-4FBE-9770-3627528597C6}">
      <dgm:prSet/>
      <dgm:spPr/>
      <dgm:t>
        <a:bodyPr/>
        <a:lstStyle/>
        <a:p>
          <a:endParaRPr lang="en-US"/>
        </a:p>
      </dgm:t>
    </dgm:pt>
    <dgm:pt modelId="{6FEA47D9-8701-4E3E-936F-C4418A5ED02F}" type="sibTrans" cxnId="{F841DA02-04D5-4FBE-9770-3627528597C6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0" custScaleX="188429" custScaleY="286072" custLinFactY="10059" custLinFactNeighborX="-80525" custLinFactNeighborY="100000"/>
      <dgm:spPr/>
    </dgm:pt>
    <dgm:pt modelId="{187D4E8C-5C91-4D00-870C-2C45D4EA263C}" type="pres">
      <dgm:prSet presAssocID="{B4F1B46E-22B2-4721-950C-8704487586DC}" presName="firstChildTx" presStyleLbl="bgAccFollowNode1" presStyleIdx="0" presStyleCnt="10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1" presStyleCnt="10" custScaleX="184813" custScaleY="242492" custLinFactY="34248" custLinFactNeighborX="2692" custLinFactNeighborY="100000"/>
      <dgm:spPr/>
    </dgm:pt>
    <dgm:pt modelId="{D685DD23-B321-4B5E-842F-394CB33239FA}" type="pres">
      <dgm:prSet presAssocID="{7CB6360B-4022-4E96-922B-A12DE0E2A39F}" presName="childTx" presStyleLbl="bgAccFollowNode1" presStyleIdx="1" presStyleCnt="10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2" presStyleCnt="10" custScaleX="183333" custScaleY="233047" custLinFactY="100000" custLinFactNeighborX="-5021" custLinFactNeighborY="101446"/>
      <dgm:spPr/>
    </dgm:pt>
    <dgm:pt modelId="{3EBE42F0-6491-49CC-95DC-985BA00CD458}" type="pres">
      <dgm:prSet presAssocID="{70879558-61CA-4CCD-B2D6-5349B01EF337}" presName="childTx" presStyleLbl="bgAccFollowNode1" presStyleIdx="2" presStyleCnt="10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ScaleX="207113" custScaleY="208363" custLinFactNeighborX="-80420" custLinFactNeighborY="13173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3" presStyleCnt="10" custScaleX="217535" custScaleY="185333" custLinFactY="21138" custLinFactNeighborX="-5443" custLinFactNeighborY="100000"/>
      <dgm:spPr/>
    </dgm:pt>
    <dgm:pt modelId="{10C9E3CF-3A8F-4100-8ACD-91E2373197A2}" type="pres">
      <dgm:prSet presAssocID="{F2881FB1-6580-4F21-A283-BFAA6F91D5D2}" presName="firstChildTx" presStyleLbl="bgAccFollowNode1" presStyleIdx="3" presStyleCnt="10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4" presStyleCnt="10" custScaleX="217579" custScaleY="141024" custLinFactY="45207" custLinFactNeighborX="-6486" custLinFactNeighborY="100000"/>
      <dgm:spPr/>
    </dgm:pt>
    <dgm:pt modelId="{B12AEB83-0A64-4B36-BF01-B2F834861BAA}" type="pres">
      <dgm:prSet presAssocID="{29E78340-8EBE-415C-B973-78A91A054B9C}" presName="childTx" presStyleLbl="bgAccFollowNode1" presStyleIdx="4" presStyleCnt="10">
        <dgm:presLayoutVars>
          <dgm:bulletEnabled val="1"/>
        </dgm:presLayoutVars>
      </dgm:prSet>
      <dgm:spPr/>
    </dgm:pt>
    <dgm:pt modelId="{D76C6C57-F895-430C-BA26-B317163A4E70}" type="pres">
      <dgm:prSet presAssocID="{5688159E-5CF0-4577-9B2D-5EC262D6B96B}" presName="comp" presStyleCnt="0"/>
      <dgm:spPr/>
    </dgm:pt>
    <dgm:pt modelId="{642E04CA-6C51-458B-890B-A22D1799824C}" type="pres">
      <dgm:prSet presAssocID="{5688159E-5CF0-4577-9B2D-5EC262D6B96B}" presName="child" presStyleLbl="bgAccFollowNode1" presStyleIdx="5" presStyleCnt="10" custScaleX="215619" custScaleY="157003" custLinFactY="70366" custLinFactNeighborX="-4366" custLinFactNeighborY="100000"/>
      <dgm:spPr/>
    </dgm:pt>
    <dgm:pt modelId="{0385BE0F-330F-40EB-999A-B3C2C0552028}" type="pres">
      <dgm:prSet presAssocID="{5688159E-5CF0-4577-9B2D-5EC262D6B96B}" presName="childTx" presStyleLbl="bgAccFollowNode1" presStyleIdx="5" presStyleCnt="10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0" custScaleX="221880" custScaleY="235154" custLinFactY="92847" custLinFactNeighborX="-5557" custLinFactNeighborY="100000"/>
      <dgm:spPr/>
    </dgm:pt>
    <dgm:pt modelId="{E1767793-EDD5-4203-A612-8120A71CA906}" type="pres">
      <dgm:prSet presAssocID="{8321AB85-EA8C-4958-B404-B4C118CB3C18}" presName="childTx" presStyleLbl="bgAccFollowNode1" presStyleIdx="6" presStyleCnt="10">
        <dgm:presLayoutVars>
          <dgm:bulletEnabled val="1"/>
        </dgm:presLayoutVars>
      </dgm:prSet>
      <dgm:spPr/>
    </dgm:pt>
    <dgm:pt modelId="{F5E43AD4-1EB8-4B31-B50E-A16D07BC079D}" type="pres">
      <dgm:prSet presAssocID="{1EF5A434-1D5C-42AC-B0EB-4F1E724B5E7A}" presName="comp" presStyleCnt="0"/>
      <dgm:spPr/>
    </dgm:pt>
    <dgm:pt modelId="{4E4F5F14-2959-46AB-AAB4-F363E65FC82B}" type="pres">
      <dgm:prSet presAssocID="{1EF5A434-1D5C-42AC-B0EB-4F1E724B5E7A}" presName="child" presStyleLbl="bgAccFollowNode1" presStyleIdx="7" presStyleCnt="10" custScaleX="216494" custScaleY="213823" custLinFactX="100000" custLinFactNeighborX="134080" custLinFactNeighborY="-20223"/>
      <dgm:spPr/>
    </dgm:pt>
    <dgm:pt modelId="{9E73ED14-2FB9-45EC-A932-B145EC8D6B67}" type="pres">
      <dgm:prSet presAssocID="{1EF5A434-1D5C-42AC-B0EB-4F1E724B5E7A}" presName="childTx" presStyleLbl="bgAccFollowNode1" presStyleIdx="7" presStyleCnt="10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ScaleX="245714" custScaleY="237452" custLinFactX="-200000" custLinFactNeighborX="-279576" custLinFactNeighborY="13173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0" custScaleX="220412" custScaleY="282959" custLinFactY="62263" custLinFactNeighborX="-67711" custLinFactNeighborY="100000"/>
      <dgm:spPr/>
    </dgm:pt>
    <dgm:pt modelId="{F8977219-728E-448F-AE8B-46B14F4F17DE}" type="pres">
      <dgm:prSet presAssocID="{6352CA33-6755-44BE-808F-400DA4CF80A7}" presName="firstChildTx" presStyleLbl="bgAccFollowNode1" presStyleIdx="8" presStyleCnt="10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9" presStyleCnt="10" custScaleX="212733" custScaleY="194478" custLinFactY="86102" custLinFactNeighborX="-67442" custLinFactNeighborY="100000"/>
      <dgm:spPr/>
    </dgm:pt>
    <dgm:pt modelId="{96624143-7928-48E9-817F-BC4A07250C32}" type="pres">
      <dgm:prSet presAssocID="{3D5CDB25-F8FA-444B-8D4A-1D29D0CBA282}" presName="childTx" presStyleLbl="bgAccFollowNode1" presStyleIdx="9" presStyleCnt="10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 custScaleX="256592" custScaleY="254755" custLinFactX="-200000" custLinFactNeighborX="-226732" custLinFactNeighborY="-17399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F841DA02-04D5-4FBE-9770-3627528597C6}" srcId="{F2881FB1-6580-4F21-A283-BFAA6F91D5D2}" destId="{5688159E-5CF0-4577-9B2D-5EC262D6B96B}" srcOrd="2" destOrd="0" parTransId="{2FB719E6-300F-40E9-AF8A-6FB27DB647F4}" sibTransId="{6FEA47D9-8701-4E3E-936F-C4418A5ED02F}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9ADCA724-6646-49F4-B0E5-8E31B8675100}" type="presOf" srcId="{5688159E-5CF0-4577-9B2D-5EC262D6B96B}" destId="{0385BE0F-330F-40EB-999A-B3C2C0552028}" srcOrd="1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5F127E36-C103-4253-A2E1-427AC9B9461F}" srcId="{F2881FB1-6580-4F21-A283-BFAA6F91D5D2}" destId="{1EF5A434-1D5C-42AC-B0EB-4F1E724B5E7A}" srcOrd="4" destOrd="0" parTransId="{84CA36A9-A70C-4E8F-ADDF-84FE5EDCA75F}" sibTransId="{65D760EA-BB7D-4E6E-B24C-EE4AD4790714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52E19561-ABED-493F-9E79-E8D06619008D}" type="presOf" srcId="{1EF5A434-1D5C-42AC-B0EB-4F1E724B5E7A}" destId="{4E4F5F14-2959-46AB-AAB4-F363E65FC82B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129AEA77-5D2A-49D4-956D-99009974B6C5}" srcId="{F2881FB1-6580-4F21-A283-BFAA6F91D5D2}" destId="{8321AB85-EA8C-4958-B404-B4C118CB3C18}" srcOrd="3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2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2EB46D97-565A-4721-A655-A7204D05F0D0}" type="presOf" srcId="{5688159E-5CF0-4577-9B2D-5EC262D6B96B}" destId="{642E04CA-6C51-458B-890B-A22D1799824C}" srcOrd="0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1" destOrd="0" parTransId="{44B2858F-607B-47DF-B44B-EA7D73FDC9F2}" sibTransId="{B35ED9D1-2A17-4034-8D08-4945CA54F6C9}"/>
    <dgm:cxn modelId="{41F7C8BA-ADEF-4D71-B2E3-0375B8B41455}" type="presOf" srcId="{1EF5A434-1D5C-42AC-B0EB-4F1E724B5E7A}" destId="{9E73ED14-2FB9-45EC-A932-B145EC8D6B67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03977053-B57D-4C39-B7C2-51CB96F9B4FC}" type="presParOf" srcId="{FC66A233-6BBA-46AF-B2F6-28E379B158E2}" destId="{E50A9A83-9985-4184-A476-E3402BD8E76E}" srcOrd="2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3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6A06CD9-7542-4534-BF7D-12A756D727B5}" type="presParOf" srcId="{6E53DEF7-499E-42EE-802D-59B2F8915392}" destId="{D76C6C57-F895-430C-BA26-B317163A4E70}" srcOrd="3" destOrd="0" presId="urn:microsoft.com/office/officeart/2005/8/layout/hList9"/>
    <dgm:cxn modelId="{1059F5B0-A029-427E-B72A-8CC02AE38187}" type="presParOf" srcId="{D76C6C57-F895-430C-BA26-B317163A4E70}" destId="{642E04CA-6C51-458B-890B-A22D1799824C}" srcOrd="0" destOrd="0" presId="urn:microsoft.com/office/officeart/2005/8/layout/hList9"/>
    <dgm:cxn modelId="{068B911E-2132-4C5F-A4B8-63F747349076}" type="presParOf" srcId="{D76C6C57-F895-430C-BA26-B317163A4E70}" destId="{0385BE0F-330F-40EB-999A-B3C2C0552028}" srcOrd="1" destOrd="0" presId="urn:microsoft.com/office/officeart/2005/8/layout/hList9"/>
    <dgm:cxn modelId="{32E6E4AD-0BFD-4285-AC4A-131E4A0904F2}" type="presParOf" srcId="{6E53DEF7-499E-42EE-802D-59B2F8915392}" destId="{3055F178-D8CA-413A-99F2-20C8231C0651}" srcOrd="4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BE7FA50B-90F4-4617-B6A9-F689D78728D3}" type="presParOf" srcId="{6E53DEF7-499E-42EE-802D-59B2F8915392}" destId="{F5E43AD4-1EB8-4B31-B50E-A16D07BC079D}" srcOrd="5" destOrd="0" presId="urn:microsoft.com/office/officeart/2005/8/layout/hList9"/>
    <dgm:cxn modelId="{3DBD5C55-1C9A-49FB-ADC7-9E10BE4617E4}" type="presParOf" srcId="{F5E43AD4-1EB8-4B31-B50E-A16D07BC079D}" destId="{4E4F5F14-2959-46AB-AAB4-F363E65FC82B}" srcOrd="0" destOrd="0" presId="urn:microsoft.com/office/officeart/2005/8/layout/hList9"/>
    <dgm:cxn modelId="{12154A2A-3D13-4152-ABBC-B1E47055D1DC}" type="presParOf" srcId="{F5E43AD4-1EB8-4B31-B50E-A16D07BC079D}" destId="{9E73ED14-2FB9-45EC-A932-B145EC8D6B67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-892400" y="736953"/>
          <a:ext cx="2612094" cy="14037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Job/Career focus more than self-discovery</a:t>
          </a:r>
        </a:p>
      </dsp:txBody>
      <dsp:txXfrm>
        <a:off x="-474465" y="736953"/>
        <a:ext cx="2194159" cy="1403765"/>
      </dsp:txXfrm>
    </dsp:sp>
    <dsp:sp modelId="{1877502C-A892-4DC0-ADA6-FA065097BB90}">
      <dsp:nvSpPr>
        <dsp:cNvPr id="0" name=""/>
        <dsp:cNvSpPr/>
      </dsp:nvSpPr>
      <dsp:spPr>
        <a:xfrm>
          <a:off x="-830019" y="2259415"/>
          <a:ext cx="2561968" cy="1189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Less social value placed on college degree</a:t>
          </a:r>
        </a:p>
      </dsp:txBody>
      <dsp:txXfrm>
        <a:off x="-420104" y="2259415"/>
        <a:ext cx="2152053" cy="1189917"/>
      </dsp:txXfrm>
    </dsp:sp>
    <dsp:sp modelId="{51F68A05-A560-4C6F-BC90-521AEF3B0907}">
      <dsp:nvSpPr>
        <dsp:cNvPr id="0" name=""/>
        <dsp:cNvSpPr/>
      </dsp:nvSpPr>
      <dsp:spPr>
        <a:xfrm>
          <a:off x="-857078" y="3629037"/>
          <a:ext cx="2541451" cy="1143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Disillusionment with student loan debt at graduation</a:t>
          </a:r>
        </a:p>
      </dsp:txBody>
      <dsp:txXfrm>
        <a:off x="-450446" y="3629037"/>
        <a:ext cx="2134819" cy="1143570"/>
      </dsp:txXfrm>
    </dsp:sp>
    <dsp:sp modelId="{FC7ED273-8CFD-43C2-9C05-44FADF3E0637}">
      <dsp:nvSpPr>
        <dsp:cNvPr id="0" name=""/>
        <dsp:cNvSpPr/>
      </dsp:nvSpPr>
      <dsp:spPr>
        <a:xfrm>
          <a:off x="0" y="65314"/>
          <a:ext cx="1015803" cy="102193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Culture</a:t>
          </a:r>
        </a:p>
      </dsp:txBody>
      <dsp:txXfrm>
        <a:off x="148761" y="214973"/>
        <a:ext cx="718281" cy="722615"/>
      </dsp:txXfrm>
    </dsp:sp>
    <dsp:sp modelId="{F660F4B9-35DB-4256-A868-A35C6DCCF6B2}">
      <dsp:nvSpPr>
        <dsp:cNvPr id="0" name=""/>
        <dsp:cNvSpPr/>
      </dsp:nvSpPr>
      <dsp:spPr>
        <a:xfrm>
          <a:off x="2682111" y="791318"/>
          <a:ext cx="3550919" cy="909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Population of graduating high school students is declining</a:t>
          </a:r>
        </a:p>
      </dsp:txBody>
      <dsp:txXfrm>
        <a:off x="3250258" y="791318"/>
        <a:ext cx="2982771" cy="909435"/>
      </dsp:txXfrm>
    </dsp:sp>
    <dsp:sp modelId="{614EBA0E-D12B-447E-B378-B0FA2DEBEA2F}">
      <dsp:nvSpPr>
        <dsp:cNvPr id="0" name=""/>
        <dsp:cNvSpPr/>
      </dsp:nvSpPr>
      <dsp:spPr>
        <a:xfrm>
          <a:off x="2664727" y="1818861"/>
          <a:ext cx="3551637" cy="692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Significant online shift</a:t>
          </a:r>
        </a:p>
      </dsp:txBody>
      <dsp:txXfrm>
        <a:off x="3232989" y="1818861"/>
        <a:ext cx="2983375" cy="692009"/>
      </dsp:txXfrm>
    </dsp:sp>
    <dsp:sp modelId="{642E04CA-6C51-458B-890B-A22D1799824C}">
      <dsp:nvSpPr>
        <dsp:cNvPr id="0" name=""/>
        <dsp:cNvSpPr/>
      </dsp:nvSpPr>
      <dsp:spPr>
        <a:xfrm>
          <a:off x="2715330" y="2634327"/>
          <a:ext cx="3519643" cy="7704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“Contemporary” adult student population is reaching saturation</a:t>
          </a:r>
        </a:p>
      </dsp:txBody>
      <dsp:txXfrm>
        <a:off x="3278473" y="2634327"/>
        <a:ext cx="2956500" cy="770419"/>
      </dsp:txXfrm>
    </dsp:sp>
    <dsp:sp modelId="{68509703-D239-4E1B-8CF0-EF08079E1226}">
      <dsp:nvSpPr>
        <dsp:cNvPr id="0" name=""/>
        <dsp:cNvSpPr/>
      </dsp:nvSpPr>
      <dsp:spPr>
        <a:xfrm>
          <a:off x="2644788" y="3515062"/>
          <a:ext cx="3621844" cy="1153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Decrease in part-time students and associate degree students who are more likely to pursue full-time employment</a:t>
          </a:r>
        </a:p>
      </dsp:txBody>
      <dsp:txXfrm>
        <a:off x="3224283" y="3515062"/>
        <a:ext cx="3042349" cy="1153909"/>
      </dsp:txXfrm>
    </dsp:sp>
    <dsp:sp modelId="{4E4F5F14-2959-46AB-AAB4-F363E65FC82B}">
      <dsp:nvSpPr>
        <dsp:cNvPr id="0" name=""/>
        <dsp:cNvSpPr/>
      </dsp:nvSpPr>
      <dsp:spPr>
        <a:xfrm>
          <a:off x="6448273" y="3623429"/>
          <a:ext cx="3533926" cy="1049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in Asian students although no increase in overall US population</a:t>
          </a:r>
        </a:p>
      </dsp:txBody>
      <dsp:txXfrm>
        <a:off x="7013701" y="3623429"/>
        <a:ext cx="2968498" cy="1049237"/>
      </dsp:txXfrm>
    </dsp:sp>
    <dsp:sp modelId="{FD776C1E-557E-4553-9447-49B69EEC7907}">
      <dsp:nvSpPr>
        <dsp:cNvPr id="0" name=""/>
        <dsp:cNvSpPr/>
      </dsp:nvSpPr>
      <dsp:spPr>
        <a:xfrm>
          <a:off x="2191564" y="65314"/>
          <a:ext cx="1205125" cy="116460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Traditional Vs. Non-Traditional</a:t>
          </a:r>
        </a:p>
      </dsp:txBody>
      <dsp:txXfrm>
        <a:off x="2368050" y="235866"/>
        <a:ext cx="852153" cy="823499"/>
      </dsp:txXfrm>
    </dsp:sp>
    <dsp:sp modelId="{AD2806AC-6A03-4F05-9F4D-F72EA0E56FBF}">
      <dsp:nvSpPr>
        <dsp:cNvPr id="0" name=""/>
        <dsp:cNvSpPr/>
      </dsp:nvSpPr>
      <dsp:spPr>
        <a:xfrm>
          <a:off x="6464503" y="993120"/>
          <a:ext cx="3574077" cy="13884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Slower decline for females than males; 58% to 42% (DOE) </a:t>
          </a:r>
        </a:p>
      </dsp:txBody>
      <dsp:txXfrm>
        <a:off x="7036355" y="993120"/>
        <a:ext cx="3002224" cy="1388490"/>
      </dsp:txXfrm>
    </dsp:sp>
    <dsp:sp modelId="{5314AADB-0AD3-4BAE-9F15-B0FE4F44C802}">
      <dsp:nvSpPr>
        <dsp:cNvPr id="0" name=""/>
        <dsp:cNvSpPr/>
      </dsp:nvSpPr>
      <dsp:spPr>
        <a:xfrm>
          <a:off x="6531124" y="2498589"/>
          <a:ext cx="3449558" cy="9543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in Hispanic/ Latino although not as high as overall population</a:t>
          </a:r>
        </a:p>
      </dsp:txBody>
      <dsp:txXfrm>
        <a:off x="7083054" y="2498589"/>
        <a:ext cx="2897629" cy="954310"/>
      </dsp:txXfrm>
    </dsp:sp>
    <dsp:sp modelId="{89E6DA6E-7A23-44BD-8A99-378091FF741D}">
      <dsp:nvSpPr>
        <dsp:cNvPr id="0" name=""/>
        <dsp:cNvSpPr/>
      </dsp:nvSpPr>
      <dsp:spPr>
        <a:xfrm>
          <a:off x="6469912" y="0"/>
          <a:ext cx="1258477" cy="124946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Gender and Race/ Ethnicity</a:t>
          </a:r>
        </a:p>
      </dsp:txBody>
      <dsp:txXfrm>
        <a:off x="6654212" y="182980"/>
        <a:ext cx="889877" cy="88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0.51112</cdr:x>
      <cdr:y>0.1209</cdr:y>
    </cdr:from>
    <cdr:to>
      <cdr:x>0.51112</cdr:x>
      <cdr:y>0.92677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3CDA065-5B3C-E234-6AE0-C761C93B0F1D}"/>
            </a:ext>
          </a:extLst>
        </cdr:cNvPr>
        <cdr:cNvCxnSpPr/>
      </cdr:nvCxnSpPr>
      <cdr:spPr>
        <a:xfrm xmlns:a="http://schemas.openxmlformats.org/drawingml/2006/main" flipV="1">
          <a:off x="5374692" y="526067"/>
          <a:ext cx="0" cy="35066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/cpb/college-enrollment-rate#:~:text=The%20overall%20college%20enrollment%20rate%20of%2018%2D%20to%2024%2Dyear,%2D%20or%204%2Dyear%20institutions.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/cpb/college-enrollment-rate#:~:text=The%20overall%20college%20enrollment%20rate%20of%2018%2D%20to%2024%2Dyear,%2D%20or%204%2Dyear%20institutions.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/cpb/college-enrollment-rate#:~:text=The%20overall%20college%20enrollment%20rate%20of%2018%2D%20to%2024%2Dyear,%2D%20or%204%2Dyear%20institutions.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bin.com/essay-examples/an-analysis-of-the-legitimacy-of-college-in-whats-the-matter-with-college-by-rick-perlstain-2fs0ZRKM" TargetMode="External"/><Relationship Id="rId2" Type="http://schemas.openxmlformats.org/officeDocument/2006/relationships/hyperlink" Target="https://www.nytimes.com/2007/09/30/magazine/30wwln-essay-perlstein-t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/cpb/college-enrollment-rate#:~:text=The%20overall%20college%20enrollment%20rate%20of%2018%2D%20to%2024%2Dyear,%2D%20or%204%2Dyear%20institutions.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store.chronicle.com/products/college-as-a-public-good?cid=cs-che-em-CAG-2023-Jul22-E02&amp;mkt_tok=OTMxLUVLQS0yMTgAAAGNHKnsy5vBPdFK36Mmij1QcPuhJhdEwQJ8Rn1IZe5KdGpSCCjTXOir64dU2TjZVkB4zbQ7BCQNTMmkYYdg6L-UQDcWB8FmYo3UFXVh0mjV0DYVcwE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rograms/coe/indicator/cpb/college-enrollment-rate#:~:text=The%20overall%20college%20enrollment%20rate%20of%2018%2D%20to%2024%2Dyear,%2D%20or%204%2Dyear%20institutions.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5618" y="2292094"/>
            <a:ext cx="6243332" cy="221969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Identifying gaps in the higher education student experience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5618" y="4563695"/>
            <a:ext cx="5734050" cy="955565"/>
          </a:xfrm>
        </p:spPr>
        <p:txBody>
          <a:bodyPr/>
          <a:lstStyle/>
          <a:p>
            <a:r>
              <a:rPr lang="en-US" dirty="0"/>
              <a:t>Mary Millikin, Ph.D.</a:t>
            </a:r>
          </a:p>
          <a:p>
            <a:r>
              <a:rPr lang="en-US" dirty="0"/>
              <a:t>Rogers State University </a:t>
            </a:r>
          </a:p>
          <a:p>
            <a:r>
              <a:rPr lang="en-US" dirty="0"/>
              <a:t>2023 SIEC-ISBE Conference:  July 25, 2023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C7FF-87B3-9EAB-8B5E-C3E21827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Race/Ethnicity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F8163-5527-4303-AAD1-B579208B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FC81C-0406-9A11-32CF-3098AE9FD72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DFB45-2C2B-25CE-46BE-92EFBE7C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2" y="3428988"/>
            <a:ext cx="35" cy="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1971E-9A61-393B-E48E-82AEEEAF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74745"/>
            <a:ext cx="11839575" cy="5402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D08823-B86C-F147-CFEB-DD768328C812}"/>
              </a:ext>
            </a:extLst>
          </p:cNvPr>
          <p:cNvSpPr txBox="1"/>
          <p:nvPr/>
        </p:nvSpPr>
        <p:spPr>
          <a:xfrm>
            <a:off x="496971" y="6488668"/>
            <a:ext cx="1045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National Center for Education Statistics (May 2023)  </a:t>
            </a: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8B89463-669B-5D00-DAB7-7F66D3D6741D}"/>
              </a:ext>
            </a:extLst>
          </p:cNvPr>
          <p:cNvSpPr/>
          <p:nvPr/>
        </p:nvSpPr>
        <p:spPr>
          <a:xfrm>
            <a:off x="6559420" y="3975884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D884B29-4AE5-6B7E-7E23-7335238C668A}"/>
              </a:ext>
            </a:extLst>
          </p:cNvPr>
          <p:cNvSpPr/>
          <p:nvPr/>
        </p:nvSpPr>
        <p:spPr>
          <a:xfrm>
            <a:off x="7734833" y="3685764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1AB4-47AF-29FA-3A3E-10EB3AE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Gender and Race/Ethnicity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B8614-A8F4-3A75-1172-4853CE63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62C952-FE25-CC2A-C76B-080812963B9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C6C6C-C81C-D610-2E7D-9EB94B1E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71" y="1314450"/>
            <a:ext cx="10771257" cy="5067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EDDA9-0B3B-6CC9-83D7-E7434350F3A9}"/>
              </a:ext>
            </a:extLst>
          </p:cNvPr>
          <p:cNvSpPr txBox="1"/>
          <p:nvPr/>
        </p:nvSpPr>
        <p:spPr>
          <a:xfrm>
            <a:off x="630321" y="6412468"/>
            <a:ext cx="1045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National Center for Education Statistics (May 2023)  </a:t>
            </a: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CCC1A72-4A5A-32B6-3780-675648E4203D}"/>
              </a:ext>
            </a:extLst>
          </p:cNvPr>
          <p:cNvSpPr/>
          <p:nvPr/>
        </p:nvSpPr>
        <p:spPr>
          <a:xfrm>
            <a:off x="8742783" y="3429000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8954FC4-641E-4ED6-65A3-20F96520C1A5}"/>
              </a:ext>
            </a:extLst>
          </p:cNvPr>
          <p:cNvSpPr/>
          <p:nvPr/>
        </p:nvSpPr>
        <p:spPr>
          <a:xfrm>
            <a:off x="4191966" y="3624943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7F11060-078C-4D3F-ECCE-A0ABC5FF3C19}"/>
              </a:ext>
            </a:extLst>
          </p:cNvPr>
          <p:cNvSpPr/>
          <p:nvPr/>
        </p:nvSpPr>
        <p:spPr>
          <a:xfrm>
            <a:off x="7599539" y="3345802"/>
            <a:ext cx="270588" cy="391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F3F6-FE04-9E4A-63C5-A3920CCD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10725150" cy="10969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Compared to Overall US Population Trend Same Period?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61AAE-A88D-7E0C-A92D-1C1BA199C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935E6DD-D8EC-BE51-52C3-0433C38FBD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571400000" t="49929" b="50000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D973C-79A5-E33F-CFB4-A1E6719ADCE5}"/>
              </a:ext>
            </a:extLst>
          </p:cNvPr>
          <p:cNvSpPr txBox="1"/>
          <p:nvPr/>
        </p:nvSpPr>
        <p:spPr>
          <a:xfrm>
            <a:off x="630321" y="6412468"/>
            <a:ext cx="1045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National Center for Education Statistics (May 2023)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B3977E-B854-5FF4-013B-03D9A205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21" y="1173162"/>
            <a:ext cx="10906125" cy="59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259786" cy="2219691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Perspective of student experiences at 4-year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What is Important? What are they satisfied with? What are the gaps?  How can this lead to greater student success? 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CFB1-4C69-EE23-9862-A9133596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Abadi" panose="020B0604020104020204" pitchFamily="34" charset="0"/>
              </a:rPr>
              <a:t>How Satisfied Are College Students? 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26E229F4-523D-9610-6516-2F6B1E794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/>
          <a:p>
            <a:r>
              <a:rPr lang="en-US" sz="3200" dirty="0"/>
              <a:t>And how likely are they to re-enroll? </a:t>
            </a:r>
          </a:p>
        </p:txBody>
      </p:sp>
      <p:pic>
        <p:nvPicPr>
          <p:cNvPr id="1026" name="Picture 2" descr="Student Satisfaction and College Choices - Student Research Foundation">
            <a:extLst>
              <a:ext uri="{FF2B5EF4-FFF2-40B4-BE49-F238E27FC236}">
                <a16:creationId xmlns:a16="http://schemas.microsoft.com/office/drawing/2014/main" id="{A865D626-A8BB-9EE2-2CC7-38F42B42E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" b="2"/>
          <a:stretch/>
        </p:blipFill>
        <p:spPr bwMode="auto">
          <a:xfrm>
            <a:off x="4654671" y="1600199"/>
            <a:ext cx="6430912" cy="45720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396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10935854" cy="1096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Nationally: How Satisfied Are Students by Institution Type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4163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9DF519-EA0D-B7F2-8A4C-A0AF4798F7AE}"/>
              </a:ext>
            </a:extLst>
          </p:cNvPr>
          <p:cNvSpPr/>
          <p:nvPr/>
        </p:nvSpPr>
        <p:spPr>
          <a:xfrm>
            <a:off x="3396343" y="2024743"/>
            <a:ext cx="2929812" cy="46746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76200"/>
            <a:ext cx="11139054" cy="1096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Nationally: How Likely Are Students to Re-enroll by Institution Type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54217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2050059-9ABD-F4EE-8855-49CBBD72C6FE}"/>
              </a:ext>
            </a:extLst>
          </p:cNvPr>
          <p:cNvSpPr/>
          <p:nvPr/>
        </p:nvSpPr>
        <p:spPr>
          <a:xfrm>
            <a:off x="3396343" y="2024743"/>
            <a:ext cx="2929812" cy="46746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50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E942-722B-B0B6-DDBE-33292846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badi" panose="020B0604020104020204" pitchFamily="34" charset="0"/>
              </a:rPr>
              <a:t>RNL Student Satisfaction Inventory: Spring 2022</a:t>
            </a:r>
            <a:br>
              <a:rPr lang="en-US" sz="3200" dirty="0">
                <a:latin typeface="Abadi" panose="020B0604020104020204" pitchFamily="34" charset="0"/>
              </a:rPr>
            </a:br>
            <a:r>
              <a:rPr lang="en-US" sz="3600" dirty="0">
                <a:latin typeface="Abadi" panose="020B0604020104020204" pitchFamily="34" charset="0"/>
              </a:rPr>
              <a:t>N = 524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4A131-5F1D-57BE-8942-D2A6E97E6F61}"/>
              </a:ext>
            </a:extLst>
          </p:cNvPr>
          <p:cNvSpPr/>
          <p:nvPr/>
        </p:nvSpPr>
        <p:spPr>
          <a:xfrm>
            <a:off x="6230679" y="2360428"/>
            <a:ext cx="4842789" cy="1744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3BA9D-62C8-2A5D-8477-773148539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747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2A9A77-4E08-5424-6FB1-594A707BA25F}"/>
              </a:ext>
            </a:extLst>
          </p:cNvPr>
          <p:cNvCxnSpPr/>
          <p:nvPr/>
        </p:nvCxnSpPr>
        <p:spPr>
          <a:xfrm>
            <a:off x="1350628" y="4105014"/>
            <a:ext cx="9722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852681-5A16-3548-6E03-44795532CA97}"/>
              </a:ext>
            </a:extLst>
          </p:cNvPr>
          <p:cNvSpPr/>
          <p:nvPr/>
        </p:nvSpPr>
        <p:spPr>
          <a:xfrm>
            <a:off x="1283516" y="2333123"/>
            <a:ext cx="9816875" cy="34722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FE942-722B-B0B6-DDBE-33292846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Satisfaction Inventory: Spring 2022</a:t>
            </a:r>
            <a:br>
              <a:rPr lang="en-US" dirty="0"/>
            </a:br>
            <a:r>
              <a:rPr lang="en-US" sz="3200" dirty="0"/>
              <a:t>All Respondents, N = 524: </a:t>
            </a:r>
            <a:r>
              <a:rPr lang="en-US" sz="3200" dirty="0">
                <a:solidFill>
                  <a:srgbClr val="00B050"/>
                </a:solidFill>
              </a:rPr>
              <a:t>upper right quadrant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3BA9D-62C8-2A5D-8477-773148539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D103EF-A05D-6238-9A33-191CFCC19B9C}"/>
              </a:ext>
            </a:extLst>
          </p:cNvPr>
          <p:cNvSpPr txBox="1"/>
          <p:nvPr/>
        </p:nvSpPr>
        <p:spPr>
          <a:xfrm>
            <a:off x="1283516" y="4001294"/>
            <a:ext cx="450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There are a sufficient number of weekend activities.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AF42D-C028-4F36-E83C-54D2141473D3}"/>
              </a:ext>
            </a:extLst>
          </p:cNvPr>
          <p:cNvSpPr txBox="1"/>
          <p:nvPr/>
        </p:nvSpPr>
        <p:spPr>
          <a:xfrm>
            <a:off x="588627" y="3199503"/>
            <a:ext cx="4245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There is an adequate selection food in cafeteria.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44E93-0CC2-6E38-3EE9-105579AD268D}"/>
              </a:ext>
            </a:extLst>
          </p:cNvPr>
          <p:cNvSpPr txBox="1"/>
          <p:nvPr/>
        </p:nvSpPr>
        <p:spPr>
          <a:xfrm>
            <a:off x="6034578" y="4165635"/>
            <a:ext cx="3860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 variety of intramural activities are offered.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68769-5E3C-7E4E-CF65-AD2DF016DCA3}"/>
              </a:ext>
            </a:extLst>
          </p:cNvPr>
          <p:cNvSpPr txBox="1"/>
          <p:nvPr/>
        </p:nvSpPr>
        <p:spPr>
          <a:xfrm>
            <a:off x="4531453" y="3699834"/>
            <a:ext cx="6938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intercollegiate athletic programs contribute to a strong sense of school spirit.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AB1B6-D165-728F-4B3B-BC9571071A4C}"/>
              </a:ext>
            </a:extLst>
          </p:cNvPr>
          <p:cNvSpPr txBox="1"/>
          <p:nvPr/>
        </p:nvSpPr>
        <p:spPr>
          <a:xfrm>
            <a:off x="8574947" y="2333123"/>
            <a:ext cx="370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Campus is safe and secure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3057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4156-FDA2-4CFD-3BA2-D590733A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1" y="76200"/>
            <a:ext cx="10633435" cy="1096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But What Are Learners’ and Their Future Employers’ Unique Needs? </a:t>
            </a:r>
          </a:p>
        </p:txBody>
      </p:sp>
      <p:pic>
        <p:nvPicPr>
          <p:cNvPr id="7" name="Content Placeholder 6" descr="One blue butterfly in a group of red butterflies">
            <a:extLst>
              <a:ext uri="{FF2B5EF4-FFF2-40B4-BE49-F238E27FC236}">
                <a16:creationId xmlns:a16="http://schemas.microsoft.com/office/drawing/2014/main" id="{A673A6D1-C554-A864-8EA2-707304E06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169" y="1600200"/>
            <a:ext cx="74136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Times Are A-changing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152" y="1600200"/>
            <a:ext cx="5151220" cy="4194110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435059"/>
                </a:solidFill>
                <a:effectLst/>
                <a:latin typeface="Open Sans" panose="020B0606030504020204" pitchFamily="34" charset="0"/>
              </a:rPr>
              <a:t>Rick Perlstein states in his article, "</a:t>
            </a:r>
            <a:r>
              <a:rPr lang="en-US" sz="3200" b="0" i="1" dirty="0">
                <a:solidFill>
                  <a:srgbClr val="435059"/>
                </a:solidFill>
                <a:effectLst/>
                <a:latin typeface="Open Sans" panose="020B0606030504020204" pitchFamily="34" charset="0"/>
              </a:rPr>
              <a:t>What's the Matter with College?" </a:t>
            </a:r>
            <a:r>
              <a:rPr lang="en-US" sz="3200" b="0" i="0" dirty="0">
                <a:solidFill>
                  <a:srgbClr val="435059"/>
                </a:solidFill>
                <a:effectLst/>
                <a:latin typeface="Open Sans" panose="020B0606030504020204" pitchFamily="34" charset="0"/>
              </a:rPr>
              <a:t>that college should be a time of self-discovery – a gateway into to adulthood </a:t>
            </a:r>
            <a:r>
              <a:rPr lang="en-US" sz="3200" i="0" dirty="0">
                <a:solidFill>
                  <a:srgbClr val="435059"/>
                </a:solidFill>
                <a:effectLst/>
                <a:latin typeface="Open Sans" panose="020B0606030504020204" pitchFamily="34" charset="0"/>
              </a:rPr>
              <a:t>where one </a:t>
            </a:r>
            <a:r>
              <a:rPr lang="en-US" sz="3200" dirty="0">
                <a:solidFill>
                  <a:srgbClr val="435059"/>
                </a:solidFill>
                <a:latin typeface="Open Sans" panose="020B0606030504020204" pitchFamily="34" charset="0"/>
              </a:rPr>
              <a:t>develops a </a:t>
            </a:r>
            <a:r>
              <a:rPr lang="en-US" sz="3200" i="0" dirty="0">
                <a:solidFill>
                  <a:srgbClr val="435059"/>
                </a:solidFill>
                <a:effectLst/>
                <a:latin typeface="Open Sans" panose="020B0606030504020204" pitchFamily="34" charset="0"/>
              </a:rPr>
              <a:t>sense of freedom and discovers identity. </a:t>
            </a:r>
            <a:endParaRPr lang="en-US" sz="320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4020" y="5382354"/>
            <a:ext cx="4919472" cy="823912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nyt-magsans"/>
                <a:hlinkClick r:id="rId2"/>
              </a:rPr>
              <a:t>Berkeley, Baez, 1964: Times have changed.  </a:t>
            </a:r>
            <a:r>
              <a:rPr lang="en-US" b="0" i="0" dirty="0">
                <a:solidFill>
                  <a:srgbClr val="727272"/>
                </a:solidFill>
                <a:effectLst/>
                <a:latin typeface="nyt-magsans"/>
                <a:hlinkClick r:id="rId2"/>
              </a:rPr>
              <a:t>Credit...Ted </a:t>
            </a:r>
            <a:r>
              <a:rPr lang="en-US" b="0" i="0" dirty="0" err="1">
                <a:solidFill>
                  <a:srgbClr val="727272"/>
                </a:solidFill>
                <a:effectLst/>
                <a:latin typeface="nyt-magsans"/>
                <a:hlinkClick r:id="rId2"/>
              </a:rPr>
              <a:t>Streshinsky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CD583-7CDA-2CEF-AFD4-27FB249552FE}"/>
              </a:ext>
            </a:extLst>
          </p:cNvPr>
          <p:cNvSpPr txBox="1"/>
          <p:nvPr/>
        </p:nvSpPr>
        <p:spPr>
          <a:xfrm>
            <a:off x="93306" y="6433556"/>
            <a:ext cx="122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In text citation.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Kibin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. (2023). </a:t>
            </a:r>
            <a:r>
              <a:rPr lang="en-US" b="0" i="1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An analysis of the legitimacy of college in what's the matter with college 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by Rick </a:t>
            </a:r>
            <a:r>
              <a:rPr lang="en-US" sz="1400" i="1" dirty="0">
                <a:solidFill>
                  <a:srgbClr val="333333"/>
                </a:solidFill>
                <a:latin typeface="lato" panose="020F0502020204030203" pitchFamily="34" charset="0"/>
                <a:hlinkClick r:id="rId3"/>
              </a:rPr>
              <a:t>P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erlstein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  <a:hlinkClick r:id="rId3"/>
              </a:rPr>
              <a:t>. </a:t>
            </a:r>
            <a:endParaRPr lang="en-US" dirty="0"/>
          </a:p>
        </p:txBody>
      </p:sp>
      <p:pic>
        <p:nvPicPr>
          <p:cNvPr id="2050" name="Picture 2" descr="Berkeley, Baez, 1964: Times have changed.">
            <a:extLst>
              <a:ext uri="{FF2B5EF4-FFF2-40B4-BE49-F238E27FC236}">
                <a16:creationId xmlns:a16="http://schemas.microsoft.com/office/drawing/2014/main" id="{086BCE43-79DC-7B9F-995D-D1A0E57C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20" y="1997074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Gender: College Experience Met Expectations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84348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59837" y="6488668"/>
            <a:ext cx="23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4.77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69720-7EF7-8BED-BBA2-4E2854FFF1EE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Gender: Overall Satisfaction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2490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CD9657-C85F-11B3-5144-8D37E02A67D0}"/>
              </a:ext>
            </a:extLst>
          </p:cNvPr>
          <p:cNvSpPr/>
          <p:nvPr/>
        </p:nvSpPr>
        <p:spPr>
          <a:xfrm>
            <a:off x="8994710" y="2892490"/>
            <a:ext cx="746449" cy="3452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8AA31-4B2D-BF75-DD30-E9303A6E3DBA}"/>
              </a:ext>
            </a:extLst>
          </p:cNvPr>
          <p:cNvSpPr txBox="1"/>
          <p:nvPr/>
        </p:nvSpPr>
        <p:spPr>
          <a:xfrm>
            <a:off x="531845" y="6488668"/>
            <a:ext cx="112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5.46; Transgender and Genderqueer mean response statistically significant at alpha = .05)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92FBA9-DD54-52A9-CFB3-63428D0C334A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Gender: Preference to Re-enroll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7230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A8AA31-4B2D-BF75-DD30-E9303A6E3DBA}"/>
              </a:ext>
            </a:extLst>
          </p:cNvPr>
          <p:cNvSpPr txBox="1"/>
          <p:nvPr/>
        </p:nvSpPr>
        <p:spPr>
          <a:xfrm>
            <a:off x="521737" y="6488668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5.61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9B7444-059D-ED71-AC87-19D557A93199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1ACF7C80-6689-5A68-0569-CF517B6F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744677"/>
            <a:ext cx="3780639" cy="25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Transgender and Genderqueer Student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Highest Satisfaction</a:t>
            </a:r>
          </a:p>
          <a:p>
            <a:pPr lvl="1"/>
            <a:r>
              <a:rPr lang="en-US" dirty="0"/>
              <a:t>#6 My Academic Advisor is approachable (6.433)</a:t>
            </a:r>
          </a:p>
          <a:p>
            <a:pPr lvl="1"/>
            <a:r>
              <a:rPr lang="en-US" dirty="0"/>
              <a:t>#13 Library staff are helpful and approachable (6.86)</a:t>
            </a:r>
          </a:p>
          <a:p>
            <a:pPr lvl="1"/>
            <a:r>
              <a:rPr lang="en-US" dirty="0"/>
              <a:t>#23 Living conditions in residence halls are comfortable (6.33)</a:t>
            </a:r>
          </a:p>
          <a:p>
            <a:pPr lvl="1"/>
            <a:r>
              <a:rPr lang="en-US" dirty="0"/>
              <a:t>#26 Computer labs are adequate and accessible (6.25)</a:t>
            </a:r>
          </a:p>
          <a:p>
            <a:pPr lvl="1"/>
            <a:r>
              <a:rPr lang="en-US" dirty="0"/>
              <a:t>#35 The assessment and course placement procedures are reasonable (6.29)</a:t>
            </a:r>
          </a:p>
          <a:p>
            <a:pPr lvl="1"/>
            <a:r>
              <a:rPr lang="en-US" dirty="0"/>
              <a:t>#54 Bookstore staff are helpful (6.25)</a:t>
            </a:r>
          </a:p>
          <a:p>
            <a:r>
              <a:rPr lang="en-US" b="1" dirty="0"/>
              <a:t>Lowest Satisfaction</a:t>
            </a:r>
          </a:p>
          <a:p>
            <a:pPr lvl="1"/>
            <a:r>
              <a:rPr lang="en-US" dirty="0"/>
              <a:t>#4 Admissions staff are knowledgeable (4.14)</a:t>
            </a:r>
          </a:p>
          <a:p>
            <a:pPr lvl="1"/>
            <a:r>
              <a:rPr lang="en-US" dirty="0"/>
              <a:t>#17 Adequate financial aid is available for most students (3.43)</a:t>
            </a:r>
          </a:p>
          <a:p>
            <a:pPr lvl="1"/>
            <a:r>
              <a:rPr lang="en-US" dirty="0"/>
              <a:t>#43 Admissions counselors respond to prospective students’ unique needs and requests (4.14) </a:t>
            </a:r>
          </a:p>
          <a:p>
            <a:pPr lvl="1"/>
            <a:r>
              <a:rPr lang="en-US" dirty="0"/>
              <a:t>#48 Admissions counselors accurately portray the campus in their recruiting practices (4.17)</a:t>
            </a:r>
          </a:p>
          <a:p>
            <a:r>
              <a:rPr lang="en-US" b="1" dirty="0"/>
              <a:t>Other indicators</a:t>
            </a:r>
          </a:p>
          <a:p>
            <a:pPr lvl="1"/>
            <a:r>
              <a:rPr lang="en-US" dirty="0"/>
              <a:t>#1 Most students feel a sense of belonging here (5.10 compared to 5.46 all) Not sig at alpha = .05</a:t>
            </a:r>
          </a:p>
          <a:p>
            <a:pPr lvl="1"/>
            <a:r>
              <a:rPr lang="en-US" dirty="0"/>
              <a:t>#7 The campus is safe and secure for all students (5.71 compared to 6.32 all) Not sig at alpha = .05</a:t>
            </a:r>
          </a:p>
        </p:txBody>
      </p:sp>
    </p:spTree>
    <p:extLst>
      <p:ext uri="{BB962C8B-B14F-4D97-AF65-F5344CB8AC3E}">
        <p14:creationId xmlns:p14="http://schemas.microsoft.com/office/powerpoint/2010/main" val="28065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Male Student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52" y="1600199"/>
            <a:ext cx="9982200" cy="487157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Highest Satisfaction</a:t>
            </a:r>
          </a:p>
          <a:p>
            <a:pPr lvl="1"/>
            <a:r>
              <a:rPr lang="en-US" dirty="0"/>
              <a:t>Females </a:t>
            </a:r>
          </a:p>
          <a:p>
            <a:pPr lvl="2"/>
            <a:r>
              <a:rPr lang="en-US" dirty="0"/>
              <a:t>#31 Males and Females have equal opportunities to participate in intercollegiate athletics (6.4)</a:t>
            </a:r>
          </a:p>
          <a:p>
            <a:pPr lvl="2"/>
            <a:r>
              <a:rPr lang="en-US" dirty="0"/>
              <a:t>#50 Class change policies are reasonable (6.37) </a:t>
            </a:r>
          </a:p>
          <a:p>
            <a:pPr lvl="2"/>
            <a:r>
              <a:rPr lang="en-US" dirty="0"/>
              <a:t>#65 Faculty are usually available after class and during office hours (6.21)</a:t>
            </a:r>
          </a:p>
          <a:p>
            <a:pPr lvl="2"/>
            <a:r>
              <a:rPr lang="en-US" dirty="0"/>
              <a:t>#76 Students learn to use written, oral, and visual communication effectively (6.32)</a:t>
            </a:r>
          </a:p>
          <a:p>
            <a:pPr lvl="2"/>
            <a:r>
              <a:rPr lang="en-US" dirty="0"/>
              <a:t>#77 Students develop an individual perspective on the human experience and demonstrate and understanding of diverse perspectives (6.23)</a:t>
            </a:r>
          </a:p>
          <a:p>
            <a:pPr lvl="1"/>
            <a:r>
              <a:rPr lang="en-US" dirty="0"/>
              <a:t>Males</a:t>
            </a:r>
          </a:p>
          <a:p>
            <a:pPr lvl="2"/>
            <a:r>
              <a:rPr lang="en-US" dirty="0"/>
              <a:t>#7 Campus is safe and secure for all students (6.18)</a:t>
            </a:r>
          </a:p>
          <a:p>
            <a:pPr lvl="2"/>
            <a:r>
              <a:rPr lang="en-US" dirty="0"/>
              <a:t>#13 Library staff are helpful an approachable (6.19) </a:t>
            </a:r>
          </a:p>
          <a:p>
            <a:pPr lvl="2"/>
            <a:r>
              <a:rPr lang="en-US" dirty="0"/>
              <a:t>#33 My Academic Advisor is knowledgeable about requirements in my major (6.01)</a:t>
            </a:r>
          </a:p>
          <a:p>
            <a:r>
              <a:rPr lang="en-US" b="1" dirty="0"/>
              <a:t>Lowest Satisfaction</a:t>
            </a:r>
          </a:p>
          <a:p>
            <a:pPr lvl="1"/>
            <a:r>
              <a:rPr lang="en-US" dirty="0"/>
              <a:t>Females</a:t>
            </a:r>
          </a:p>
          <a:p>
            <a:pPr lvl="2"/>
            <a:r>
              <a:rPr lang="en-US" dirty="0"/>
              <a:t>#42 Sufficient number of weekend activities for students (4.90)</a:t>
            </a:r>
          </a:p>
          <a:p>
            <a:pPr lvl="1"/>
            <a:r>
              <a:rPr lang="en-US" dirty="0"/>
              <a:t>Males</a:t>
            </a:r>
          </a:p>
          <a:p>
            <a:pPr lvl="2"/>
            <a:r>
              <a:rPr lang="en-US" dirty="0"/>
              <a:t>#42 Sufficient number of weekend activities for students (4.26)</a:t>
            </a:r>
          </a:p>
          <a:p>
            <a:pPr lvl="2"/>
            <a:r>
              <a:rPr lang="en-US" dirty="0"/>
              <a:t>#38 Adequate selection of food available in cafeteria (4.77)</a:t>
            </a:r>
          </a:p>
          <a:p>
            <a:pPr lvl="2"/>
            <a:r>
              <a:rPr lang="en-US" dirty="0"/>
              <a:t>#40 Residence hall regulations are reasonable (4.86) </a:t>
            </a:r>
          </a:p>
          <a:p>
            <a:pPr lvl="2"/>
            <a:r>
              <a:rPr lang="en-US" dirty="0"/>
              <a:t>#71 Channels for expressing student complaints are readily available (4.87)</a:t>
            </a:r>
          </a:p>
          <a:p>
            <a:pPr lvl="2"/>
            <a:r>
              <a:rPr lang="en-US" dirty="0"/>
              <a:t>#73 Activities fees are put to good use (4.78)</a:t>
            </a:r>
          </a:p>
          <a:p>
            <a:endParaRPr lang="en-US" dirty="0"/>
          </a:p>
        </p:txBody>
      </p:sp>
      <p:pic>
        <p:nvPicPr>
          <p:cNvPr id="4" name="Picture 4" descr="Student Organizations - Rogers State University">
            <a:extLst>
              <a:ext uri="{FF2B5EF4-FFF2-40B4-BE49-F238E27FC236}">
                <a16:creationId xmlns:a16="http://schemas.microsoft.com/office/drawing/2014/main" id="{00EDF1FB-85DE-3719-2363-6425B772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2" y="4152551"/>
            <a:ext cx="4638452" cy="23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Gender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genders expressed general satisfaction with the college experience, including safety and academic experience</a:t>
            </a:r>
          </a:p>
          <a:p>
            <a:r>
              <a:rPr lang="en-US" sz="2400" dirty="0"/>
              <a:t>Females reported highest satisfaction with all areas</a:t>
            </a:r>
          </a:p>
          <a:p>
            <a:r>
              <a:rPr lang="en-US" sz="2400" dirty="0"/>
              <a:t>Males were most concerned with out-of-class experiences including residential life, extracurricular activities, and channels to express complaints </a:t>
            </a:r>
          </a:p>
          <a:p>
            <a:r>
              <a:rPr lang="en-US" sz="2400" dirty="0"/>
              <a:t>Transgender and genderqueer students expressed more concern with the admissions experience. Although expectations were met, expectations may not as high.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Race and Ethnicity: College Experience Met Expectations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94291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59837" y="6488668"/>
            <a:ext cx="652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4.77; no significant difference at alpha = .05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7D3559-B5C0-9AEC-2F19-90B3FEB81FE7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Race and Ethnicity: Overall Satisfaction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09619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59837" y="6488668"/>
            <a:ext cx="652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5.46; no significant difference at alpha = .05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9B0FB2-BC97-5B2D-D1AC-ED006BCD67E3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Race and Ethnicity: Preference to Re-enroll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74397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21737" y="6488668"/>
            <a:ext cx="651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5.61; no significant difference at alpha = .05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729160-9827-6E1D-D4C5-154AD46BC580}"/>
              </a:ext>
            </a:extLst>
          </p:cNvPr>
          <p:cNvCxnSpPr/>
          <p:nvPr/>
        </p:nvCxnSpPr>
        <p:spPr>
          <a:xfrm>
            <a:off x="1371600" y="35242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Race and Ethnicity Student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/>
          </a:bodyPr>
          <a:lstStyle/>
          <a:p>
            <a:r>
              <a:rPr lang="en-US" b="1" dirty="0"/>
              <a:t>Highest Satisfaction for Black/African students </a:t>
            </a:r>
          </a:p>
          <a:p>
            <a:pPr lvl="1"/>
            <a:r>
              <a:rPr lang="en-US" dirty="0"/>
              <a:t>#7 The campus is safe and secure for all students (6.60) </a:t>
            </a:r>
          </a:p>
          <a:p>
            <a:pPr lvl="1"/>
            <a:r>
              <a:rPr lang="en-US" dirty="0"/>
              <a:t>#13 Library staff are helpful and approachable (6.65)</a:t>
            </a:r>
          </a:p>
          <a:p>
            <a:pPr lvl="1"/>
            <a:r>
              <a:rPr lang="en-US" dirty="0"/>
              <a:t>#15 The staff in health services area are competent (6.45)</a:t>
            </a:r>
          </a:p>
          <a:p>
            <a:pPr lvl="1"/>
            <a:r>
              <a:rPr lang="en-US" dirty="0"/>
              <a:t>#18 Library resources and services are adequate (6.61)</a:t>
            </a:r>
          </a:p>
          <a:p>
            <a:pPr lvl="1"/>
            <a:r>
              <a:rPr lang="en-US" dirty="0"/>
              <a:t>#22 Counseling staff care about students as individuals (6.60)</a:t>
            </a:r>
          </a:p>
          <a:p>
            <a:pPr lvl="1"/>
            <a:r>
              <a:rPr lang="en-US" dirty="0"/>
              <a:t>#6 My academic advisor is approachable (5.87)</a:t>
            </a:r>
          </a:p>
          <a:p>
            <a:r>
              <a:rPr lang="en-US" b="1" dirty="0"/>
              <a:t>Lowest Satisfaction for Black/African Students</a:t>
            </a:r>
          </a:p>
          <a:p>
            <a:pPr lvl="1"/>
            <a:r>
              <a:rPr lang="en-US" dirty="0"/>
              <a:t>#9 A variety of intramural activities are offered (4.93)</a:t>
            </a:r>
          </a:p>
          <a:p>
            <a:pPr lvl="1"/>
            <a:r>
              <a:rPr lang="en-US" dirty="0"/>
              <a:t>#11 Billing policies are reasonable (4.94) </a:t>
            </a:r>
          </a:p>
          <a:p>
            <a:pPr lvl="1"/>
            <a:r>
              <a:rPr lang="en-US" dirty="0"/>
              <a:t>#38 There is an adequate selection of food available in the cafeteria (4.20) </a:t>
            </a:r>
          </a:p>
          <a:p>
            <a:pPr lvl="1"/>
            <a:r>
              <a:rPr lang="en-US" dirty="0"/>
              <a:t>#42 There are a sufficient number of weekend activities for students (3.91)</a:t>
            </a:r>
          </a:p>
          <a:p>
            <a:pPr lvl="1"/>
            <a:r>
              <a:rPr lang="en-US" dirty="0"/>
              <a:t>#49 There are adequate services to help me decide on a career (4.55)</a:t>
            </a:r>
          </a:p>
          <a:p>
            <a:r>
              <a:rPr lang="en-US" dirty="0"/>
              <a:t>Not significant at alpha = .05</a:t>
            </a:r>
          </a:p>
        </p:txBody>
      </p:sp>
      <p:pic>
        <p:nvPicPr>
          <p:cNvPr id="5122" name="Picture 2" descr="2022-2023 Bulletin by Rogers State University - Issuu">
            <a:extLst>
              <a:ext uri="{FF2B5EF4-FFF2-40B4-BE49-F238E27FC236}">
                <a16:creationId xmlns:a16="http://schemas.microsoft.com/office/drawing/2014/main" id="{ADCE5404-3E83-5FB5-41E3-FE0EF3B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51" y="1713346"/>
            <a:ext cx="2769105" cy="35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E423-2286-5963-8AF1-B8873540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badi" panose="020B0604020104020204" pitchFamily="34" charset="0"/>
              </a:rPr>
              <a:t>But is 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DD45-5DDF-F26E-8CE1-3DC22EACA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D803F9-96B4-C5A2-2F59-5971B33C5BF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02F35AB5-5E24-0D95-2DD9-B0BB48A5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7" y="1449633"/>
            <a:ext cx="5241303" cy="34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1654F04-65D4-CE62-06D9-F9771C4B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4" y="1449633"/>
            <a:ext cx="4644272" cy="30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B1B4DB3A-35E0-B8BD-93AA-28BFF910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62" y="4237190"/>
            <a:ext cx="7690104" cy="2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D503B-A36E-1202-0EBF-842370E0CD76}"/>
              </a:ext>
            </a:extLst>
          </p:cNvPr>
          <p:cNvSpPr txBox="1"/>
          <p:nvPr/>
        </p:nvSpPr>
        <p:spPr>
          <a:xfrm>
            <a:off x="383596" y="6460737"/>
            <a:ext cx="1092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https://www.blogger.com/blogin.g?blogspotURL=https://lindasidharta.blogspot.com/2021/07/stress-among-university-students-stress.html&amp;type=blog</a:t>
            </a:r>
          </a:p>
        </p:txBody>
      </p:sp>
    </p:spTree>
    <p:extLst>
      <p:ext uri="{BB962C8B-B14F-4D97-AF65-F5344CB8AC3E}">
        <p14:creationId xmlns:p14="http://schemas.microsoft.com/office/powerpoint/2010/main" val="2374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Race and Ethnicity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172700" cy="4800600"/>
          </a:xfrm>
        </p:spPr>
        <p:txBody>
          <a:bodyPr>
            <a:normAutofit/>
          </a:bodyPr>
          <a:lstStyle/>
          <a:p>
            <a:r>
              <a:rPr lang="en-US" dirty="0"/>
              <a:t>All races and ethnicity expressed general satisfaction with the college experience</a:t>
            </a:r>
          </a:p>
          <a:p>
            <a:r>
              <a:rPr lang="en-US" dirty="0"/>
              <a:t>Lowest satisfaction (still above midpoint) for all races and ethnicity was sufficient weekend activities</a:t>
            </a:r>
          </a:p>
          <a:p>
            <a:r>
              <a:rPr lang="en-US" dirty="0"/>
              <a:t>Although no statistically significant difference, Black and African American students reported lower mean satisfaction than other races with Multi-racial students reporting the highest mean satisfaction.   </a:t>
            </a:r>
          </a:p>
          <a:p>
            <a:r>
              <a:rPr lang="en-US" dirty="0"/>
              <a:t>Highest satisfaction was achieved across racial and ethnicity categories for:</a:t>
            </a:r>
          </a:p>
          <a:p>
            <a:pPr lvl="1"/>
            <a:r>
              <a:rPr lang="en-US" dirty="0"/>
              <a:t>Safety and security on campus</a:t>
            </a:r>
          </a:p>
          <a:p>
            <a:pPr lvl="1"/>
            <a:r>
              <a:rPr lang="en-US" dirty="0"/>
              <a:t>Library staff and Library services</a:t>
            </a:r>
          </a:p>
          <a:p>
            <a:pPr lvl="1"/>
            <a:r>
              <a:rPr lang="en-US" dirty="0"/>
              <a:t>Counseling services</a:t>
            </a:r>
          </a:p>
          <a:p>
            <a:pPr lvl="1"/>
            <a:r>
              <a:rPr lang="en-US" dirty="0"/>
              <a:t>Academic Advisement</a:t>
            </a:r>
          </a:p>
          <a:p>
            <a:r>
              <a:rPr lang="en-US" dirty="0"/>
              <a:t>Hispanic students reported higher satisfaction and importance for admission staff focusing on their unique needs</a:t>
            </a:r>
          </a:p>
        </p:txBody>
      </p:sp>
    </p:spTree>
    <p:extLst>
      <p:ext uri="{BB962C8B-B14F-4D97-AF65-F5344CB8AC3E}">
        <p14:creationId xmlns:p14="http://schemas.microsoft.com/office/powerpoint/2010/main" val="2271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Age: College Experience Met Expectations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34116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59837" y="6488668"/>
            <a:ext cx="598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4.8; significant difference at alpha = .05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451A5D-0B15-91EB-CB3C-0032AD484E2A}"/>
              </a:ext>
            </a:extLst>
          </p:cNvPr>
          <p:cNvCxnSpPr/>
          <p:nvPr/>
        </p:nvCxnSpPr>
        <p:spPr>
          <a:xfrm>
            <a:off x="1589157" y="365760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Age: Overall Satisfaction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151864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455062" y="6488668"/>
            <a:ext cx="221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2C667C-A3B0-25E2-EC9A-7FC6B85210B2}"/>
              </a:ext>
            </a:extLst>
          </p:cNvPr>
          <p:cNvCxnSpPr/>
          <p:nvPr/>
        </p:nvCxnSpPr>
        <p:spPr>
          <a:xfrm>
            <a:off x="1589157" y="3676650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Age: Preference to Re-enroll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841099"/>
              </p:ext>
            </p:extLst>
          </p:nvPr>
        </p:nvGraphicFramePr>
        <p:xfrm>
          <a:off x="771525" y="1600200"/>
          <a:ext cx="1031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8DDD59-6026-AB5E-1968-D91FA0F6A3E2}"/>
              </a:ext>
            </a:extLst>
          </p:cNvPr>
          <p:cNvSpPr txBox="1"/>
          <p:nvPr/>
        </p:nvSpPr>
        <p:spPr>
          <a:xfrm>
            <a:off x="559837" y="6488668"/>
            <a:ext cx="612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mean = 5.6; significant difference at alpha = .05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02B32-531B-033C-FF8C-7E07CE60A80F}"/>
              </a:ext>
            </a:extLst>
          </p:cNvPr>
          <p:cNvCxnSpPr/>
          <p:nvPr/>
        </p:nvCxnSpPr>
        <p:spPr>
          <a:xfrm>
            <a:off x="1589157" y="3648075"/>
            <a:ext cx="9496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Age Student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/>
          </a:bodyPr>
          <a:lstStyle/>
          <a:p>
            <a:r>
              <a:rPr lang="en-US" b="1" dirty="0"/>
              <a:t>Highest Satisfaction for all students</a:t>
            </a:r>
          </a:p>
          <a:p>
            <a:pPr lvl="1"/>
            <a:r>
              <a:rPr lang="en-US" dirty="0"/>
              <a:t>#5 Financial aid counselors are helpful (6.19)</a:t>
            </a:r>
          </a:p>
          <a:p>
            <a:pPr lvl="1"/>
            <a:r>
              <a:rPr lang="en-US" dirty="0"/>
              <a:t>#7 The campus is safe and secure for all students (6.31) </a:t>
            </a:r>
          </a:p>
          <a:p>
            <a:pPr lvl="1"/>
            <a:r>
              <a:rPr lang="en-US" dirty="0"/>
              <a:t>#18 Library resources and services are adequate (6.24)</a:t>
            </a:r>
          </a:p>
          <a:p>
            <a:pPr lvl="1"/>
            <a:r>
              <a:rPr lang="en-US" dirty="0"/>
              <a:t>#65 Faculty are usually available after class and during office hours (6.13)</a:t>
            </a:r>
          </a:p>
          <a:p>
            <a:pPr lvl="1"/>
            <a:r>
              <a:rPr lang="en-US" dirty="0"/>
              <a:t>#76 Students learn to use written, visual, and oral communication effectively (6.16)</a:t>
            </a:r>
          </a:p>
          <a:p>
            <a:r>
              <a:rPr lang="en-US" b="1" dirty="0"/>
              <a:t>Lowest Satisfaction (Traditional students sophomores through seniors)</a:t>
            </a:r>
          </a:p>
          <a:p>
            <a:pPr lvl="1"/>
            <a:r>
              <a:rPr lang="en-US" b="1" dirty="0"/>
              <a:t>19-24 years</a:t>
            </a:r>
          </a:p>
          <a:p>
            <a:pPr lvl="2"/>
            <a:r>
              <a:rPr lang="en-US" dirty="0"/>
              <a:t>#38 There is an adequate selection of food available in the cafeteria (4.82) </a:t>
            </a:r>
          </a:p>
          <a:p>
            <a:pPr lvl="2"/>
            <a:r>
              <a:rPr lang="en-US" dirty="0"/>
              <a:t>#42 There are a sufficient number of weekend activities for students (4.54)</a:t>
            </a:r>
          </a:p>
          <a:p>
            <a:pPr lvl="1"/>
            <a:r>
              <a:rPr lang="en-US" b="1" dirty="0"/>
              <a:t>25-34 years</a:t>
            </a:r>
          </a:p>
          <a:p>
            <a:pPr lvl="2"/>
            <a:r>
              <a:rPr lang="en-US" dirty="0"/>
              <a:t>#57 I seldom get the run-around when seeking information on this campus (5.00) </a:t>
            </a:r>
          </a:p>
          <a:p>
            <a:pPr lvl="2"/>
            <a:r>
              <a:rPr lang="en-US" dirty="0"/>
              <a:t>#73 Student activity fees are put to good use (5.00)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Snapshot of RSU - Rogers State University">
            <a:extLst>
              <a:ext uri="{FF2B5EF4-FFF2-40B4-BE49-F238E27FC236}">
                <a16:creationId xmlns:a16="http://schemas.microsoft.com/office/drawing/2014/main" id="{DDFE01A0-AB27-9C1D-8829-5C9E4CD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2" y="371476"/>
            <a:ext cx="42164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98160"/>
            <a:ext cx="6708229" cy="6990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Age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/>
          </a:bodyPr>
          <a:lstStyle/>
          <a:p>
            <a:r>
              <a:rPr lang="en-US" sz="2400" dirty="0"/>
              <a:t>All genders expressed general satisfaction with the college experience, including safety and academic experience</a:t>
            </a:r>
          </a:p>
          <a:p>
            <a:r>
              <a:rPr lang="en-US" sz="2400" dirty="0"/>
              <a:t>Traditional age students expressed less strong satisfaction with out-of-class activities and experiences </a:t>
            </a:r>
          </a:p>
          <a:p>
            <a:r>
              <a:rPr lang="en-US" sz="2400" dirty="0"/>
              <a:t>Non-traditional/contemporary students reported strongest satisfaction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What Is a Nontraditional Student? – Fleishman Center for Career and  Professional Development | Binghamton University, State University of New  York">
            <a:extLst>
              <a:ext uri="{FF2B5EF4-FFF2-40B4-BE49-F238E27FC236}">
                <a16:creationId xmlns:a16="http://schemas.microsoft.com/office/drawing/2014/main" id="{9360A017-20AF-5F7B-3B2B-C218979E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082797"/>
            <a:ext cx="4627526" cy="23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rokee Nation, RSU offering Cherokee Language Classes through New Online  Platform - Rogers State University">
            <a:extLst>
              <a:ext uri="{FF2B5EF4-FFF2-40B4-BE49-F238E27FC236}">
                <a16:creationId xmlns:a16="http://schemas.microsoft.com/office/drawing/2014/main" id="{88FF70A9-EF4F-8C5E-EA9C-22DF13E1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107916"/>
            <a:ext cx="3565814" cy="23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Degree Type/Goal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852" y="1600200"/>
            <a:ext cx="2551814" cy="4571999"/>
          </a:xfrm>
        </p:spPr>
        <p:txBody>
          <a:bodyPr/>
          <a:lstStyle/>
          <a:p>
            <a:r>
              <a:rPr lang="en-US" dirty="0"/>
              <a:t>All degree levels view their experiences positively, with Associate degree seekers on the lower boundary, suggesting additional challenges</a:t>
            </a:r>
          </a:p>
          <a:p>
            <a:r>
              <a:rPr lang="en-US" dirty="0"/>
              <a:t>Certificate seekers perceive their experiences most positively 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272789"/>
              </p:ext>
            </p:extLst>
          </p:nvPr>
        </p:nvGraphicFramePr>
        <p:xfrm>
          <a:off x="3296093" y="1539239"/>
          <a:ext cx="845023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14">
                  <a:extLst>
                    <a:ext uri="{9D8B030D-6E8A-4147-A177-3AD203B41FA5}">
                      <a16:colId xmlns:a16="http://schemas.microsoft.com/office/drawing/2014/main" val="2856753780"/>
                    </a:ext>
                  </a:extLst>
                </a:gridCol>
                <a:gridCol w="1365414">
                  <a:extLst>
                    <a:ext uri="{9D8B030D-6E8A-4147-A177-3AD203B41FA5}">
                      <a16:colId xmlns:a16="http://schemas.microsoft.com/office/drawing/2014/main" val="524388382"/>
                    </a:ext>
                  </a:extLst>
                </a:gridCol>
                <a:gridCol w="1365414">
                  <a:extLst>
                    <a:ext uri="{9D8B030D-6E8A-4147-A177-3AD203B41FA5}">
                      <a16:colId xmlns:a16="http://schemas.microsoft.com/office/drawing/2014/main" val="35564801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Associate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Bachelor’s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Master’s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Certificate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So far has your college experience met your expectations? 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4.77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Rate your overall satisfaction with your experience here thus far *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4.81*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All in all, if you had to do it over again, would you enroll here? *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5.10*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5.61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Disability, Employment, and Residence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D967-26CB-5AD1-16EC-8E8D9C18CE9A}"/>
              </a:ext>
            </a:extLst>
          </p:cNvPr>
          <p:cNvSpPr txBox="1">
            <a:spLocks/>
          </p:cNvSpPr>
          <p:nvPr/>
        </p:nvSpPr>
        <p:spPr>
          <a:xfrm>
            <a:off x="633851" y="1432419"/>
            <a:ext cx="10448925" cy="48863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Disability: No significant or important differences by self-reported disability designation (N=62)</a:t>
            </a:r>
          </a:p>
          <a:p>
            <a:pPr lvl="1"/>
            <a:r>
              <a:rPr lang="en-US" dirty="0"/>
              <a:t>Students with identified disability averaged slightly higher intention to re-enroll than those not reporting a disability</a:t>
            </a:r>
          </a:p>
          <a:p>
            <a:r>
              <a:rPr lang="en-US" dirty="0"/>
              <a:t>Current Residence: Students living off-campus, whether owning their own home or living with parents, reporting slightly higher intentionality for re-enrollment</a:t>
            </a:r>
          </a:p>
          <a:p>
            <a:r>
              <a:rPr lang="en-US" dirty="0"/>
              <a:t>Employment:  Those not employed and those employed in general reported no significant difference in satisfaction or re-enrollment intention.</a:t>
            </a:r>
          </a:p>
          <a:p>
            <a:pPr lvl="1"/>
            <a:r>
              <a:rPr lang="en-US" dirty="0"/>
              <a:t>Students who were employed part-time only on-campus (N=44) reported higher than midpoint satisfaction but reported lesser satisfaction than other employment groups.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students standing in line">
            <a:extLst>
              <a:ext uri="{FF2B5EF4-FFF2-40B4-BE49-F238E27FC236}">
                <a16:creationId xmlns:a16="http://schemas.microsoft.com/office/drawing/2014/main" id="{43EFE09B-EB9B-5AA8-731C-13BE76D2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40" y="4844402"/>
            <a:ext cx="4027195" cy="20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udents eating">
            <a:extLst>
              <a:ext uri="{FF2B5EF4-FFF2-40B4-BE49-F238E27FC236}">
                <a16:creationId xmlns:a16="http://schemas.microsoft.com/office/drawing/2014/main" id="{CAF4D1D0-DFEA-A9E9-D466-E5782F88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48" y="4861055"/>
            <a:ext cx="4105012" cy="20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Honors Program, Athletic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D967-26CB-5AD1-16EC-8E8D9C18CE9A}"/>
              </a:ext>
            </a:extLst>
          </p:cNvPr>
          <p:cNvSpPr txBox="1">
            <a:spLocks/>
          </p:cNvSpPr>
          <p:nvPr/>
        </p:nvSpPr>
        <p:spPr>
          <a:xfrm>
            <a:off x="638175" y="1600199"/>
            <a:ext cx="10448925" cy="48863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Honors Program </a:t>
            </a:r>
          </a:p>
          <a:p>
            <a:pPr lvl="1"/>
            <a:r>
              <a:rPr lang="en-US" dirty="0"/>
              <a:t>No significant or important differences</a:t>
            </a:r>
          </a:p>
          <a:p>
            <a:pPr lvl="1"/>
            <a:r>
              <a:rPr lang="en-US" dirty="0"/>
              <a:t>N=99; nearly 100% of Honors students </a:t>
            </a:r>
          </a:p>
          <a:p>
            <a:r>
              <a:rPr lang="en-US" dirty="0"/>
              <a:t>Athletic Program: </a:t>
            </a:r>
          </a:p>
          <a:p>
            <a:pPr lvl="1"/>
            <a:r>
              <a:rPr lang="en-US" dirty="0"/>
              <a:t>No significant or important differences </a:t>
            </a:r>
          </a:p>
          <a:p>
            <a:pPr lvl="1"/>
            <a:r>
              <a:rPr lang="en-US" dirty="0"/>
              <a:t>N=106; 50% of athletes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0A21D-7CD8-83A4-332B-8D4A9E92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68" y="3003426"/>
            <a:ext cx="1614141" cy="2087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9C404-39D6-8DD9-CEC0-4B0ADDBD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296" y="1486853"/>
            <a:ext cx="3453121" cy="3033147"/>
          </a:xfrm>
          <a:prstGeom prst="rect">
            <a:avLst/>
          </a:prstGeom>
        </p:spPr>
      </p:pic>
      <p:pic>
        <p:nvPicPr>
          <p:cNvPr id="1032" name="Picture 8" descr="Coach with players huddled around.">
            <a:extLst>
              <a:ext uri="{FF2B5EF4-FFF2-40B4-BE49-F238E27FC236}">
                <a16:creationId xmlns:a16="http://schemas.microsoft.com/office/drawing/2014/main" id="{CD6274D0-FBD2-082F-B4CA-50684D68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5" y="3984771"/>
            <a:ext cx="4309670" cy="21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gers State University (@rogersstateu) • Instagram photos and videos">
            <a:extLst>
              <a:ext uri="{FF2B5EF4-FFF2-40B4-BE49-F238E27FC236}">
                <a16:creationId xmlns:a16="http://schemas.microsoft.com/office/drawing/2014/main" id="{EBDDA4A0-CD39-2A4B-F0D8-1B6855D1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86" y="2913208"/>
            <a:ext cx="2344593" cy="23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What Is Most Important? 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6115788"/>
              </p:ext>
            </p:extLst>
          </p:nvPr>
        </p:nvGraphicFramePr>
        <p:xfrm>
          <a:off x="335971" y="1854662"/>
          <a:ext cx="1076231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00">
                  <a:extLst>
                    <a:ext uri="{9D8B030D-6E8A-4147-A177-3AD203B41FA5}">
                      <a16:colId xmlns:a16="http://schemas.microsoft.com/office/drawing/2014/main" val="2856753780"/>
                    </a:ext>
                  </a:extLst>
                </a:gridCol>
              </a:tblGrid>
              <a:tr h="126538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Importance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Satisfaction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Campus is safe and secure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0.40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Faculty knowledgeable in field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6.07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Able to register for classes with few conflicts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5.89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Academic advisor is knowledgeable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6.02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0.65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0339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Security staff respond quickly in emergencies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6.02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0.61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286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Good variety of courses provided on this campus.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5.97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0.69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335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 intellectual growth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5.65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Euphemia" panose="020B0503040102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0.66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410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9720-FE58-B615-3F1E-FF826765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Historical Full-time College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DB21C-0AFB-6229-D2C8-EE209AFA5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0" y="1600200"/>
            <a:ext cx="3987546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after WWII with GI bill and Baby Boomers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Continued increase through 1970s (college preferred to Viet Nam by many)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Rise again beginning in 1990s with push for access and attainment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Drop began in 2010 with change in perspective of value of college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ollege Enrollment Statistics [2023]: Total + by Demographic">
            <a:extLst>
              <a:ext uri="{FF2B5EF4-FFF2-40B4-BE49-F238E27FC236}">
                <a16:creationId xmlns:a16="http://schemas.microsoft.com/office/drawing/2014/main" id="{0EFDF03C-5DA1-54E2-F0D2-591A7A76D11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36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71E4F-6B52-1127-360D-52745A44BD2F}"/>
              </a:ext>
            </a:extLst>
          </p:cNvPr>
          <p:cNvSpPr txBox="1"/>
          <p:nvPr/>
        </p:nvSpPr>
        <p:spPr>
          <a:xfrm>
            <a:off x="643813" y="6414571"/>
            <a:ext cx="411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US Department of Education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What Is Least Important Overall? 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5812598"/>
              </p:ext>
            </p:extLst>
          </p:nvPr>
        </p:nvGraphicFramePr>
        <p:xfrm>
          <a:off x="324789" y="1719811"/>
          <a:ext cx="1076231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00">
                  <a:extLst>
                    <a:ext uri="{9D8B030D-6E8A-4147-A177-3AD203B41FA5}">
                      <a16:colId xmlns:a16="http://schemas.microsoft.com/office/drawing/2014/main" val="28567537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Importance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Satisfaction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A variety of intramural activities are offered. 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There are sufficient number of weekend activities for students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Intercollegiate athletic programs contribute to school spirit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5.79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I generally know what’s happening on campus</a:t>
                      </a:r>
                      <a:endParaRPr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Euphemia" panose="020B0503040102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033948"/>
                  </a:ext>
                </a:extLst>
              </a:tr>
            </a:tbl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FAE2C96B-DA14-A246-9DF0-C06F2EF55743}"/>
              </a:ext>
            </a:extLst>
          </p:cNvPr>
          <p:cNvSpPr/>
          <p:nvPr/>
        </p:nvSpPr>
        <p:spPr>
          <a:xfrm>
            <a:off x="4581237" y="2410691"/>
            <a:ext cx="360218" cy="3232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B5AA56E-2999-F3E5-76D5-8FFEFE82BAA4}"/>
              </a:ext>
            </a:extLst>
          </p:cNvPr>
          <p:cNvSpPr/>
          <p:nvPr/>
        </p:nvSpPr>
        <p:spPr>
          <a:xfrm>
            <a:off x="6211455" y="2886363"/>
            <a:ext cx="360218" cy="32327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98160"/>
            <a:ext cx="6708229" cy="6990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What is most valued by all? 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Safe learning and living environment 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Strong Library staff and resources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Friendly, helpful Services (e.g., Counseling Services, Bookstore)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Knowledgeable advisors in major and general studies</a:t>
            </a:r>
          </a:p>
          <a:p>
            <a:pPr lvl="1"/>
            <a:endParaRPr lang="en-US" sz="3200" dirty="0">
              <a:latin typeface="Abadi" panose="020B0604020104020204" pitchFamily="34" charset="0"/>
            </a:endParaRPr>
          </a:p>
          <a:p>
            <a:pPr lvl="1"/>
            <a:endParaRPr lang="en-US" sz="3200" dirty="0">
              <a:latin typeface="Abadi" panose="020B0604020104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Three Important Takeaways | SAGE Publications Inc">
            <a:extLst>
              <a:ext uri="{FF2B5EF4-FFF2-40B4-BE49-F238E27FC236}">
                <a16:creationId xmlns:a16="http://schemas.microsoft.com/office/drawing/2014/main" id="{632B1829-F2C8-D03D-740C-8966D560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98160"/>
            <a:ext cx="6708229" cy="6990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Where is unique attention needed: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Gender-specific needs such as with transgender learners in Admissions and with male, on-campus learners who desire more engaging, weekend activities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 Race-specific needs such as African American, on-campus learners who desire clearer financial aid and billing information and career services 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On-campus living enhancements beginning with  sophomores and upper classmen </a:t>
            </a:r>
          </a:p>
          <a:p>
            <a:pPr lvl="1"/>
            <a:endParaRPr lang="en-US" sz="3200" dirty="0">
              <a:latin typeface="Abadi" panose="020B0604020104020204" pitchFamily="34" charset="0"/>
            </a:endParaRPr>
          </a:p>
          <a:p>
            <a:pPr lvl="1"/>
            <a:endParaRPr lang="en-US" sz="3200" dirty="0">
              <a:latin typeface="Abadi" panose="020B0604020104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Three Important Takeaways | SAGE Publications Inc">
            <a:extLst>
              <a:ext uri="{FF2B5EF4-FFF2-40B4-BE49-F238E27FC236}">
                <a16:creationId xmlns:a16="http://schemas.microsoft.com/office/drawing/2014/main" id="{632B1829-F2C8-D03D-740C-8966D560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FD81-7A1F-FA16-FBA5-1F392588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98160"/>
            <a:ext cx="6708229" cy="6990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7C0C-560C-9FA2-9BCF-CD5601DD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00199"/>
            <a:ext cx="10448925" cy="48863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Where is unique attention needed: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Associate degree-seekers are likely to demonstrate lower persistence.  Additional investigation is needed to resolve this issue. </a:t>
            </a:r>
          </a:p>
          <a:p>
            <a:pPr lvl="1"/>
            <a:r>
              <a:rPr lang="en-US" sz="3600" dirty="0">
                <a:latin typeface="Abadi" panose="020B0604020104020204" pitchFamily="34" charset="0"/>
              </a:rPr>
              <a:t>Non-traditional, contemporary learners as well as online learners appear to be strongly satisfied.  They can be easily overlooked, and additional research is appropriate. </a:t>
            </a:r>
          </a:p>
          <a:p>
            <a:pPr lvl="1"/>
            <a:endParaRPr lang="en-US" sz="3600" dirty="0">
              <a:latin typeface="Abadi" panose="020B0604020104020204" pitchFamily="34" charset="0"/>
            </a:endParaRPr>
          </a:p>
          <a:p>
            <a:pPr lvl="1"/>
            <a:endParaRPr lang="en-US" sz="3200" dirty="0">
              <a:latin typeface="Abadi" panose="020B0604020104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Three Important Takeaways | SAGE Publications Inc">
            <a:extLst>
              <a:ext uri="{FF2B5EF4-FFF2-40B4-BE49-F238E27FC236}">
                <a16:creationId xmlns:a16="http://schemas.microsoft.com/office/drawing/2014/main" id="{632B1829-F2C8-D03D-740C-8966D560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3810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Times are changing: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D967-26CB-5AD1-16EC-8E8D9C18CE9A}"/>
              </a:ext>
            </a:extLst>
          </p:cNvPr>
          <p:cNvSpPr txBox="1">
            <a:spLocks/>
          </p:cNvSpPr>
          <p:nvPr/>
        </p:nvSpPr>
        <p:spPr>
          <a:xfrm>
            <a:off x="-161925" y="1733550"/>
            <a:ext cx="7028837" cy="491381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59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Provide training for unique student needs!  Demonstrate that these learners are valued! One size does not fit all.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900" dirty="0">
                <a:solidFill>
                  <a:srgbClr val="333333"/>
                </a:solidFill>
                <a:latin typeface="Abadi" panose="020B0604020104020204" pitchFamily="34" charset="0"/>
              </a:rPr>
              <a:t>Develop </a:t>
            </a:r>
            <a:r>
              <a:rPr lang="en-US" sz="59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partnerships with employers and community groups that are reciprocal, not paternalistic.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9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Determine how colleges can act as “quarterback organizations” that coordinate goals, strategies, and investments for a community.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900" b="0" i="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Commit to emphasizing lifelong education by strengthening ties to K-12 schools and offering job training and non-degree credentials to meet local economic needs.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5900" b="0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Abadi" panose="020B0604020104020204" pitchFamily="34" charset="0"/>
                <a:hlinkClick r:id="rId2"/>
              </a:rPr>
              <a:t>Chronicle of Higher Education (July, 2023)</a:t>
            </a:r>
            <a:endParaRPr lang="en-US" sz="4400" dirty="0">
              <a:solidFill>
                <a:srgbClr val="333333"/>
              </a:solidFill>
              <a:latin typeface="Abadi" panose="020B06040201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</p:txBody>
      </p:sp>
      <p:pic>
        <p:nvPicPr>
          <p:cNvPr id="10242" name="Picture 2" descr="Changing times | Ethical Boardroom">
            <a:extLst>
              <a:ext uri="{FF2B5EF4-FFF2-40B4-BE49-F238E27FC236}">
                <a16:creationId xmlns:a16="http://schemas.microsoft.com/office/drawing/2014/main" id="{677B691C-F7BF-91A5-719F-22482983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2" y="2063953"/>
            <a:ext cx="4729490" cy="32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B546E-B0A9-8CEE-91E3-B1809E7ACBFA}"/>
              </a:ext>
            </a:extLst>
          </p:cNvPr>
          <p:cNvSpPr txBox="1"/>
          <p:nvPr/>
        </p:nvSpPr>
        <p:spPr>
          <a:xfrm>
            <a:off x="7509240" y="6208669"/>
            <a:ext cx="364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https://ethicalboardroom.com/changing-times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848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9AAE-7449-BAB5-E2DF-46057BE7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127002"/>
            <a:ext cx="10071099" cy="1684150"/>
          </a:xfrm>
        </p:spPr>
        <p:txBody>
          <a:bodyPr>
            <a:normAutofit fontScale="90000"/>
          </a:bodyPr>
          <a:lstStyle/>
          <a:p>
            <a:r>
              <a:rPr lang="en-US" dirty="0"/>
              <a:t>We must adjust to changing times and still hold to unchanging principles.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03D4D-0166-FE35-F0E3-7806C2BBC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396" y="4966348"/>
            <a:ext cx="10071099" cy="50975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J. Carter </a:t>
            </a:r>
          </a:p>
        </p:txBody>
      </p:sp>
    </p:spTree>
    <p:extLst>
      <p:ext uri="{BB962C8B-B14F-4D97-AF65-F5344CB8AC3E}">
        <p14:creationId xmlns:p14="http://schemas.microsoft.com/office/powerpoint/2010/main" val="12269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43913" y="2417929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8000" dirty="0"/>
              <a:t>Q&amp;A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2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3061-341A-49EF-35CC-98FDAC89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Why?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75C758C-6100-E41F-7754-57C8B03D4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7238"/>
          <a:stretch/>
        </p:blipFill>
        <p:spPr bwMode="auto">
          <a:xfrm>
            <a:off x="1104900" y="1600200"/>
            <a:ext cx="4914900" cy="4571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FEC0-98E2-3CF5-4EDB-4E4DD96A1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733662" cy="5024535"/>
          </a:xfrm>
        </p:spPr>
        <p:txBody>
          <a:bodyPr>
            <a:normAutofit lnSpcReduction="10000"/>
          </a:bodyPr>
          <a:lstStyle/>
          <a:p>
            <a:r>
              <a:rPr lang="en-US" sz="2800" b="0" i="0" dirty="0">
                <a:effectLst/>
              </a:rPr>
              <a:t>Public confidence in higher education has fallen in recent years, with </a:t>
            </a:r>
            <a:r>
              <a:rPr lang="en-US" sz="2800" dirty="0"/>
              <a:t>approximately</a:t>
            </a:r>
            <a:r>
              <a:rPr lang="en-US" sz="2800" b="0" i="0" dirty="0">
                <a:effectLst/>
              </a:rPr>
              <a:t> half of Americans seeing it in a positive light. Yet polling shows that people are far more likely to view their local college favorably, a perception that may be reflective of “Town and Gown” interactions with hometown institutions (e.g., real-estate developers, arts-and-culture magnets, civic conveners, and public-health champions.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Questions to Reflect 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College education is viewed as less necessary by many adults. Why?</a:t>
            </a:r>
          </a:p>
          <a:p>
            <a:r>
              <a:rPr lang="en-US" sz="2800" dirty="0"/>
              <a:t>Those who enroll in college have increasingly relied on student loans, accruing unprecedented levels of student debt. How do we help those who choose to go to college be successful? </a:t>
            </a:r>
          </a:p>
          <a:p>
            <a:r>
              <a:rPr lang="en-US" sz="2800" dirty="0"/>
              <a:t>How do we challenge our perspective rather than approach student success with one size fits all? </a:t>
            </a:r>
          </a:p>
          <a:p>
            <a:r>
              <a:rPr lang="en-US" sz="2800" dirty="0"/>
              <a:t>What can regional institutions do today and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Who is attending college?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67" y="1600200"/>
            <a:ext cx="4306529" cy="45720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First-time freshmen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College-going high school graduates are declining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Continuing adult students are completing with market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Fewer part-time students who are choosing full-time work and avoiding student loan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Fewer associate degree seeking students who are choosing full-time work and avoiding student loan debt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488789" y="1600200"/>
            <a:ext cx="5832767" cy="4146755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Changing Landscape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714366"/>
              </p:ext>
            </p:extLst>
          </p:nvPr>
        </p:nvGraphicFramePr>
        <p:xfrm>
          <a:off x="1104900" y="1534886"/>
          <a:ext cx="9982200" cy="47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726307-89BA-7324-25DF-6154AF58E079}"/>
              </a:ext>
            </a:extLst>
          </p:cNvPr>
          <p:cNvSpPr txBox="1"/>
          <p:nvPr/>
        </p:nvSpPr>
        <p:spPr>
          <a:xfrm>
            <a:off x="373224" y="6207553"/>
            <a:ext cx="1181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Bestcolleges.com: 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Google Sans"/>
              </a:rPr>
              <a:t>Data Summary. In 2021, 11.2 million college students (</a:t>
            </a:r>
            <a:r>
              <a:rPr lang="en-US" sz="1200" b="0" i="0" dirty="0">
                <a:solidFill>
                  <a:srgbClr val="040C28"/>
                </a:solidFill>
                <a:effectLst/>
                <a:latin typeface="Google Sans"/>
              </a:rPr>
              <a:t>60%)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Google Sans"/>
              </a:rPr>
              <a:t> took at least one class online. That's a decrease from 2020, when 14.2 million college students (75%) took at least one class online. About 8.9 million students (47%) take college classes exclusively online.</a:t>
            </a:r>
            <a:endParaRPr lang="en-US" sz="1200" dirty="0"/>
          </a:p>
        </p:txBody>
      </p:sp>
      <p:pic>
        <p:nvPicPr>
          <p:cNvPr id="1030" name="Picture 6" descr="Visit These Route 66 Museums On Your Road Trip">
            <a:extLst>
              <a:ext uri="{FF2B5EF4-FFF2-40B4-BE49-F238E27FC236}">
                <a16:creationId xmlns:a16="http://schemas.microsoft.com/office/drawing/2014/main" id="{404BBF57-67FB-9E74-2951-C6AAFFE6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58" y="188782"/>
            <a:ext cx="2647400" cy="17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9451-9397-B4C2-4E9E-7129F312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1" y="76200"/>
            <a:ext cx="10210511" cy="9667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Overall College Enrollment Rates by Institution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AAD6-4108-FB34-D46E-B35ACC40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ED175B-AA28-3453-45EF-911417FB30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E3E12C-1EDE-A366-A4DF-1E821724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42956"/>
            <a:ext cx="10637907" cy="5440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B8817A-2A0F-A356-388C-75A2DC9E3CC7}"/>
              </a:ext>
            </a:extLst>
          </p:cNvPr>
          <p:cNvSpPr txBox="1"/>
          <p:nvPr/>
        </p:nvSpPr>
        <p:spPr>
          <a:xfrm>
            <a:off x="776287" y="6597134"/>
            <a:ext cx="7784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National Center for Education Statistics (May 2023)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3622</TotalTime>
  <Words>2561</Words>
  <Application>Microsoft Office PowerPoint</Application>
  <PresentationFormat>Widescreen</PresentationFormat>
  <Paragraphs>340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Abadi</vt:lpstr>
      <vt:lpstr>Arial</vt:lpstr>
      <vt:lpstr>Euphemia</vt:lpstr>
      <vt:lpstr>Google Sans</vt:lpstr>
      <vt:lpstr>lato</vt:lpstr>
      <vt:lpstr>Linux Libertine</vt:lpstr>
      <vt:lpstr>nyt-magsans</vt:lpstr>
      <vt:lpstr>Open Sans</vt:lpstr>
      <vt:lpstr>Plantagenet Cherokee</vt:lpstr>
      <vt:lpstr>Source Sans Pro</vt:lpstr>
      <vt:lpstr>Wingdings</vt:lpstr>
      <vt:lpstr>Academic Literature 16x9</vt:lpstr>
      <vt:lpstr>Identifying gaps in the higher education student experience</vt:lpstr>
      <vt:lpstr>Times Are A-changing</vt:lpstr>
      <vt:lpstr>But is it? </vt:lpstr>
      <vt:lpstr>Historical Full-time College Enrollment</vt:lpstr>
      <vt:lpstr>Why?</vt:lpstr>
      <vt:lpstr>Questions to Reflect On</vt:lpstr>
      <vt:lpstr>Who is attending college?</vt:lpstr>
      <vt:lpstr>Changing Landscape</vt:lpstr>
      <vt:lpstr>Overall College Enrollment Rates by Institution Level</vt:lpstr>
      <vt:lpstr>Race/Ethnicity</vt:lpstr>
      <vt:lpstr>Gender and Race/Ethnicity</vt:lpstr>
      <vt:lpstr>Compared to Overall US Population Trend Same Period?</vt:lpstr>
      <vt:lpstr>Perspective of student experiences at 4-year university</vt:lpstr>
      <vt:lpstr>How Satisfied Are College Students? </vt:lpstr>
      <vt:lpstr>Nationally: How Satisfied Are Students by Institution Type</vt:lpstr>
      <vt:lpstr>Nationally: How Likely Are Students to Re-enroll by Institution Type</vt:lpstr>
      <vt:lpstr>RNL Student Satisfaction Inventory: Spring 2022 N = 524</vt:lpstr>
      <vt:lpstr>Student Satisfaction Inventory: Spring 2022 All Respondents, N = 524: upper right quadrant</vt:lpstr>
      <vt:lpstr>But What Are Learners’ and Their Future Employers’ Unique Needs? </vt:lpstr>
      <vt:lpstr>Gender: College Experience Met Expectations</vt:lpstr>
      <vt:lpstr>Gender: Overall Satisfaction</vt:lpstr>
      <vt:lpstr>Gender: Preference to Re-enroll</vt:lpstr>
      <vt:lpstr>Transgender and Genderqueer Student Perspective</vt:lpstr>
      <vt:lpstr>Male Student Perspective</vt:lpstr>
      <vt:lpstr>Gender Conclusions</vt:lpstr>
      <vt:lpstr>Race and Ethnicity: College Experience Met Expectations</vt:lpstr>
      <vt:lpstr>Race and Ethnicity: Overall Satisfaction</vt:lpstr>
      <vt:lpstr>Race and Ethnicity: Preference to Re-enroll</vt:lpstr>
      <vt:lpstr>Race and Ethnicity Student Perspective</vt:lpstr>
      <vt:lpstr>Race and Ethnicity Conclusions</vt:lpstr>
      <vt:lpstr>Age: College Experience Met Expectations</vt:lpstr>
      <vt:lpstr>Age: Overall Satisfaction</vt:lpstr>
      <vt:lpstr>Age: Preference to Re-enroll</vt:lpstr>
      <vt:lpstr>Age Student Perspective</vt:lpstr>
      <vt:lpstr>Age Conclusions</vt:lpstr>
      <vt:lpstr>Degree Type/Goal</vt:lpstr>
      <vt:lpstr>Disability, Employment, and Residence</vt:lpstr>
      <vt:lpstr>Honors Program, Athletic Program</vt:lpstr>
      <vt:lpstr>What Is Most Important? </vt:lpstr>
      <vt:lpstr>What Is Least Important Overall? </vt:lpstr>
      <vt:lpstr>Conclusions and recommendations</vt:lpstr>
      <vt:lpstr>Take-Aways</vt:lpstr>
      <vt:lpstr>Take-Aways</vt:lpstr>
      <vt:lpstr>Take-Aways</vt:lpstr>
      <vt:lpstr>Times are changing: Recommendations </vt:lpstr>
      <vt:lpstr>We must adjust to changing times and still hold to unchanging principles. 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Mary Millikin</dc:creator>
  <cp:lastModifiedBy>Dana Gray</cp:lastModifiedBy>
  <cp:revision>40</cp:revision>
  <cp:lastPrinted>2023-07-23T19:27:17Z</cp:lastPrinted>
  <dcterms:created xsi:type="dcterms:W3CDTF">2023-07-21T14:56:26Z</dcterms:created>
  <dcterms:modified xsi:type="dcterms:W3CDTF">2023-08-03T14:04:57Z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